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drawings/drawing3.xml" ContentType="application/vnd.openxmlformats-officedocument.drawingml.chartshap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rawings/drawing1.xml" ContentType="application/vnd.openxmlformats-officedocument.drawingml.chartshapes+xml"/>
  <Override PartName="/ppt/drawings/drawing2.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75" r:id="rId2"/>
    <p:sldId id="256" r:id="rId3"/>
    <p:sldId id="269" r:id="rId4"/>
    <p:sldId id="272" r:id="rId5"/>
    <p:sldId id="259" r:id="rId6"/>
    <p:sldId id="258" r:id="rId7"/>
    <p:sldId id="273" r:id="rId8"/>
    <p:sldId id="266" r:id="rId9"/>
    <p:sldId id="267" r:id="rId10"/>
    <p:sldId id="264" r:id="rId11"/>
    <p:sldId id="260" r:id="rId12"/>
    <p:sldId id="268" r:id="rId13"/>
  </p:sldIdLst>
  <p:sldSz cx="9144000" cy="6858000" type="screen4x3"/>
  <p:notesSz cx="70231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3617" autoAdjust="0"/>
  </p:normalViewPr>
  <p:slideViewPr>
    <p:cSldViewPr>
      <p:cViewPr varScale="1">
        <p:scale>
          <a:sx n="57" d="100"/>
          <a:sy n="57" d="100"/>
        </p:scale>
        <p:origin x="-79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leticia.escobar\Desktop\LEZ\PROYECTOS\DINO_EXPO\Indicadores_EB_06032012_dino.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Hoja_de_c_lculo_de_Microsoft_Office_Excel1.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Office_Excel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MX"/>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680" b="1" i="0" u="none" strike="noStrike" kern="1200" baseline="0">
                <a:solidFill>
                  <a:prstClr val="black"/>
                </a:solidFill>
                <a:latin typeface="Arial" pitchFamily="34" charset="0"/>
                <a:ea typeface="+mn-ea"/>
                <a:cs typeface="Arial" pitchFamily="34" charset="0"/>
              </a:defRPr>
            </a:pPr>
            <a:r>
              <a:rPr lang="es-MX" sz="1800" b="1" dirty="0" smtClean="0"/>
              <a:t>Alimentación Infantil en México 1999, 2006, 2012</a:t>
            </a:r>
          </a:p>
        </c:rich>
      </c:tx>
      <c:layout/>
    </c:title>
    <c:plotArea>
      <c:layout/>
      <c:barChart>
        <c:barDir val="bar"/>
        <c:grouping val="clustered"/>
        <c:ser>
          <c:idx val="0"/>
          <c:order val="0"/>
          <c:tx>
            <c:strRef>
              <c:f>Hoja3!$Q$1</c:f>
              <c:strCache>
                <c:ptCount val="1"/>
                <c:pt idx="0">
                  <c:v>2012</c:v>
                </c:pt>
              </c:strCache>
            </c:strRef>
          </c:tx>
          <c:cat>
            <c:strRef>
              <c:f>Hoja3!$P$2:$P$10</c:f>
              <c:strCache>
                <c:ptCount val="9"/>
                <c:pt idx="0">
                  <c:v>Diversidad alimentaria mínima (6 a 11 meses)</c:v>
                </c:pt>
                <c:pt idx="1">
                  <c:v>Introducción de alimentos sólidos, semisólidos o suaves(6 a 8 meses)</c:v>
                </c:pt>
                <c:pt idx="2">
                  <c:v>Consumo de alimentos ricos en hierro (6 a 11 meses)</c:v>
                </c:pt>
                <c:pt idx="3">
                  <c:v>Lactancia materna adecuada según la edad (6 a 11 meses)</c:v>
                </c:pt>
                <c:pt idx="4">
                  <c:v>Lactancia materna continua a los 2 años (20 a 23 meses)</c:v>
                </c:pt>
                <c:pt idx="5">
                  <c:v>Lactancia materna continua al año de vida (12 a 15 meses)</c:v>
                </c:pt>
                <c:pt idx="6">
                  <c:v>Lactancia materna predominante (0 a 5 meses)</c:v>
                </c:pt>
                <c:pt idx="7">
                  <c:v>Lactancia materna exclusiva (0 a 5 meses)</c:v>
                </c:pt>
                <c:pt idx="8">
                  <c:v>Niños que fueron amamantados alguna vez (0 a 23 meses)</c:v>
                </c:pt>
              </c:strCache>
            </c:strRef>
          </c:cat>
          <c:val>
            <c:numRef>
              <c:f>Hoja3!$Q$2:$Q$10</c:f>
              <c:numCache>
                <c:formatCode>General</c:formatCode>
                <c:ptCount val="9"/>
                <c:pt idx="0">
                  <c:v>74</c:v>
                </c:pt>
                <c:pt idx="1">
                  <c:v>94.8</c:v>
                </c:pt>
                <c:pt idx="2">
                  <c:v>55.9</c:v>
                </c:pt>
                <c:pt idx="3" formatCode="0.0">
                  <c:v>29.4</c:v>
                </c:pt>
                <c:pt idx="4">
                  <c:v>14.1</c:v>
                </c:pt>
                <c:pt idx="5">
                  <c:v>35.5</c:v>
                </c:pt>
                <c:pt idx="6">
                  <c:v>25</c:v>
                </c:pt>
                <c:pt idx="7">
                  <c:v>14.4</c:v>
                </c:pt>
                <c:pt idx="8">
                  <c:v>93.7</c:v>
                </c:pt>
              </c:numCache>
            </c:numRef>
          </c:val>
        </c:ser>
        <c:ser>
          <c:idx val="1"/>
          <c:order val="1"/>
          <c:tx>
            <c:strRef>
              <c:f>Hoja3!$R$1</c:f>
              <c:strCache>
                <c:ptCount val="1"/>
                <c:pt idx="0">
                  <c:v>2006</c:v>
                </c:pt>
              </c:strCache>
            </c:strRef>
          </c:tx>
          <c:cat>
            <c:strRef>
              <c:f>Hoja3!$P$2:$P$10</c:f>
              <c:strCache>
                <c:ptCount val="9"/>
                <c:pt idx="0">
                  <c:v>Diversidad alimentaria mínima (6 a 11 meses)</c:v>
                </c:pt>
                <c:pt idx="1">
                  <c:v>Introducción de alimentos sólidos, semisólidos o suaves(6 a 8 meses)</c:v>
                </c:pt>
                <c:pt idx="2">
                  <c:v>Consumo de alimentos ricos en hierro (6 a 11 meses)</c:v>
                </c:pt>
                <c:pt idx="3">
                  <c:v>Lactancia materna adecuada según la edad (6 a 11 meses)</c:v>
                </c:pt>
                <c:pt idx="4">
                  <c:v>Lactancia materna continua a los 2 años (20 a 23 meses)</c:v>
                </c:pt>
                <c:pt idx="5">
                  <c:v>Lactancia materna continua al año de vida (12 a 15 meses)</c:v>
                </c:pt>
                <c:pt idx="6">
                  <c:v>Lactancia materna predominante (0 a 5 meses)</c:v>
                </c:pt>
                <c:pt idx="7">
                  <c:v>Lactancia materna exclusiva (0 a 5 meses)</c:v>
                </c:pt>
                <c:pt idx="8">
                  <c:v>Niños que fueron amamantados alguna vez (0 a 23 meses)</c:v>
                </c:pt>
              </c:strCache>
            </c:strRef>
          </c:cat>
          <c:val>
            <c:numRef>
              <c:f>Hoja3!$R$2:$R$10</c:f>
              <c:numCache>
                <c:formatCode>0.0</c:formatCode>
                <c:ptCount val="9"/>
                <c:pt idx="0">
                  <c:v>64.599999999999994</c:v>
                </c:pt>
                <c:pt idx="1">
                  <c:v>88.5</c:v>
                </c:pt>
                <c:pt idx="2">
                  <c:v>50.5</c:v>
                </c:pt>
                <c:pt idx="3">
                  <c:v>37</c:v>
                </c:pt>
                <c:pt idx="4">
                  <c:v>18.600000000000001</c:v>
                </c:pt>
                <c:pt idx="5">
                  <c:v>37.1</c:v>
                </c:pt>
                <c:pt idx="6">
                  <c:v>30.9</c:v>
                </c:pt>
                <c:pt idx="7">
                  <c:v>22.3</c:v>
                </c:pt>
                <c:pt idx="8">
                  <c:v>90.4</c:v>
                </c:pt>
              </c:numCache>
            </c:numRef>
          </c:val>
        </c:ser>
        <c:ser>
          <c:idx val="2"/>
          <c:order val="2"/>
          <c:tx>
            <c:strRef>
              <c:f>Hoja3!$S$1</c:f>
              <c:strCache>
                <c:ptCount val="1"/>
                <c:pt idx="0">
                  <c:v>1999</c:v>
                </c:pt>
              </c:strCache>
            </c:strRef>
          </c:tx>
          <c:cat>
            <c:strRef>
              <c:f>Hoja3!$P$2:$P$10</c:f>
              <c:strCache>
                <c:ptCount val="9"/>
                <c:pt idx="0">
                  <c:v>Diversidad alimentaria mínima (6 a 11 meses)</c:v>
                </c:pt>
                <c:pt idx="1">
                  <c:v>Introducción de alimentos sólidos, semisólidos o suaves(6 a 8 meses)</c:v>
                </c:pt>
                <c:pt idx="2">
                  <c:v>Consumo de alimentos ricos en hierro (6 a 11 meses)</c:v>
                </c:pt>
                <c:pt idx="3">
                  <c:v>Lactancia materna adecuada según la edad (6 a 11 meses)</c:v>
                </c:pt>
                <c:pt idx="4">
                  <c:v>Lactancia materna continua a los 2 años (20 a 23 meses)</c:v>
                </c:pt>
                <c:pt idx="5">
                  <c:v>Lactancia materna continua al año de vida (12 a 15 meses)</c:v>
                </c:pt>
                <c:pt idx="6">
                  <c:v>Lactancia materna predominante (0 a 5 meses)</c:v>
                </c:pt>
                <c:pt idx="7">
                  <c:v>Lactancia materna exclusiva (0 a 5 meses)</c:v>
                </c:pt>
                <c:pt idx="8">
                  <c:v>Niños que fueron amamantados alguna vez (0 a 23 meses)</c:v>
                </c:pt>
              </c:strCache>
            </c:strRef>
          </c:cat>
          <c:val>
            <c:numRef>
              <c:f>Hoja3!$S$2:$S$10</c:f>
              <c:numCache>
                <c:formatCode>0.0</c:formatCode>
                <c:ptCount val="9"/>
                <c:pt idx="1">
                  <c:v>87.9</c:v>
                </c:pt>
                <c:pt idx="3">
                  <c:v>30.8</c:v>
                </c:pt>
                <c:pt idx="4">
                  <c:v>25.1</c:v>
                </c:pt>
                <c:pt idx="5">
                  <c:v>36.5</c:v>
                </c:pt>
                <c:pt idx="6">
                  <c:v>33.5</c:v>
                </c:pt>
                <c:pt idx="7">
                  <c:v>20.3</c:v>
                </c:pt>
                <c:pt idx="8">
                  <c:v>92.3</c:v>
                </c:pt>
              </c:numCache>
            </c:numRef>
          </c:val>
        </c:ser>
        <c:gapWidth val="75"/>
        <c:overlap val="-25"/>
        <c:axId val="70469504"/>
        <c:axId val="70471040"/>
      </c:barChart>
      <c:catAx>
        <c:axId val="70469504"/>
        <c:scaling>
          <c:orientation val="minMax"/>
        </c:scaling>
        <c:axPos val="l"/>
        <c:majorTickMark val="none"/>
        <c:tickLblPos val="nextTo"/>
        <c:txPr>
          <a:bodyPr/>
          <a:lstStyle/>
          <a:p>
            <a:pPr>
              <a:defRPr sz="1100"/>
            </a:pPr>
            <a:endParaRPr lang="es-MX"/>
          </a:p>
        </c:txPr>
        <c:crossAx val="70471040"/>
        <c:crosses val="autoZero"/>
        <c:auto val="1"/>
        <c:lblAlgn val="ctr"/>
        <c:lblOffset val="100"/>
      </c:catAx>
      <c:valAx>
        <c:axId val="70471040"/>
        <c:scaling>
          <c:orientation val="minMax"/>
        </c:scaling>
        <c:axPos val="b"/>
        <c:majorGridlines/>
        <c:numFmt formatCode="0" sourceLinked="0"/>
        <c:majorTickMark val="none"/>
        <c:tickLblPos val="nextTo"/>
        <c:spPr>
          <a:ln w="9525">
            <a:noFill/>
          </a:ln>
        </c:spPr>
        <c:crossAx val="70469504"/>
        <c:crosses val="autoZero"/>
        <c:crossBetween val="between"/>
      </c:valAx>
      <c:spPr>
        <a:ln>
          <a:solidFill>
            <a:schemeClr val="tx1"/>
          </a:solidFill>
        </a:ln>
      </c:spPr>
    </c:plotArea>
    <c:legend>
      <c:legendPos val="b"/>
      <c:layout/>
    </c:legend>
    <c:plotVisOnly val="1"/>
    <c:dispBlanksAs val="gap"/>
  </c:chart>
  <c:txPr>
    <a:bodyPr/>
    <a:lstStyle/>
    <a:p>
      <a:pPr>
        <a:defRPr sz="1400">
          <a:latin typeface="Arial" pitchFamily="34" charset="0"/>
          <a:cs typeface="Arial" pitchFamily="34" charset="0"/>
        </a:defRPr>
      </a:pPr>
      <a:endParaRPr lang="es-MX"/>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MX"/>
  <c:style val="8"/>
  <c:chart>
    <c:title>
      <c:tx>
        <c:rich>
          <a:bodyPr/>
          <a:lstStyle/>
          <a:p>
            <a:pPr>
              <a:defRPr/>
            </a:pPr>
            <a:r>
              <a:rPr lang="es-MX" dirty="0"/>
              <a:t>Comparativo de prevalencia nacional de </a:t>
            </a:r>
            <a:r>
              <a:rPr lang="es-MX" dirty="0" smtClean="0"/>
              <a:t>anemia por grupos de edad </a:t>
            </a:r>
            <a:r>
              <a:rPr lang="es-MX" dirty="0"/>
              <a:t>entre </a:t>
            </a:r>
            <a:r>
              <a:rPr lang="es-MX" dirty="0" smtClean="0"/>
              <a:t> encuestas de 1999</a:t>
            </a:r>
            <a:r>
              <a:rPr lang="es-MX" dirty="0"/>
              <a:t>, 2006 y 2012. México, ENSANUT 2012</a:t>
            </a:r>
          </a:p>
        </c:rich>
      </c:tx>
      <c:layout/>
      <c:overlay val="1"/>
    </c:title>
    <c:plotArea>
      <c:layout>
        <c:manualLayout>
          <c:layoutTarget val="inner"/>
          <c:xMode val="edge"/>
          <c:yMode val="edge"/>
          <c:x val="0.14831911636045494"/>
          <c:y val="0.19358112295659513"/>
          <c:w val="0.62221711869349705"/>
          <c:h val="0.6663932073682447"/>
        </c:manualLayout>
      </c:layout>
      <c:barChart>
        <c:barDir val="col"/>
        <c:grouping val="clustered"/>
        <c:ser>
          <c:idx val="0"/>
          <c:order val="0"/>
          <c:tx>
            <c:strRef>
              <c:f>Hoja1!$B$1</c:f>
              <c:strCache>
                <c:ptCount val="1"/>
                <c:pt idx="0">
                  <c:v>ENN-1999</c:v>
                </c:pt>
              </c:strCache>
            </c:strRef>
          </c:tx>
          <c:dLbls>
            <c:txPr>
              <a:bodyPr/>
              <a:lstStyle/>
              <a:p>
                <a:pPr>
                  <a:defRPr sz="1050" b="1"/>
                </a:pPr>
                <a:endParaRPr lang="es-MX"/>
              </a:p>
            </c:txPr>
            <c:dLblPos val="outEnd"/>
            <c:showVal val="1"/>
          </c:dLbls>
          <c:cat>
            <c:strRef>
              <c:f>Hoja1!$A$2:$A$4</c:f>
              <c:strCache>
                <c:ptCount val="3"/>
                <c:pt idx="0">
                  <c:v>&lt; 5 años</c:v>
                </c:pt>
                <c:pt idx="1">
                  <c:v>5 a 11 años</c:v>
                </c:pt>
                <c:pt idx="2">
                  <c:v>12 a 19  años</c:v>
                </c:pt>
              </c:strCache>
            </c:strRef>
          </c:cat>
          <c:val>
            <c:numRef>
              <c:f>Hoja1!$B$2:$B$4</c:f>
              <c:numCache>
                <c:formatCode>0.0%</c:formatCode>
                <c:ptCount val="3"/>
                <c:pt idx="0">
                  <c:v>0.31600000000000023</c:v>
                </c:pt>
                <c:pt idx="1">
                  <c:v>0.15200000000000011</c:v>
                </c:pt>
              </c:numCache>
            </c:numRef>
          </c:val>
        </c:ser>
        <c:ser>
          <c:idx val="1"/>
          <c:order val="1"/>
          <c:tx>
            <c:strRef>
              <c:f>Hoja1!$C$1</c:f>
              <c:strCache>
                <c:ptCount val="1"/>
                <c:pt idx="0">
                  <c:v>ENSANUT-2006</c:v>
                </c:pt>
              </c:strCache>
            </c:strRef>
          </c:tx>
          <c:spPr>
            <a:solidFill>
              <a:schemeClr val="accent6">
                <a:lumMod val="60000"/>
                <a:lumOff val="40000"/>
              </a:schemeClr>
            </a:solidFill>
          </c:spPr>
          <c:dLbls>
            <c:txPr>
              <a:bodyPr/>
              <a:lstStyle/>
              <a:p>
                <a:pPr>
                  <a:defRPr sz="1050" b="1"/>
                </a:pPr>
                <a:endParaRPr lang="es-MX"/>
              </a:p>
            </c:txPr>
            <c:dLblPos val="outEnd"/>
            <c:showVal val="1"/>
          </c:dLbls>
          <c:cat>
            <c:strRef>
              <c:f>Hoja1!$A$2:$A$4</c:f>
              <c:strCache>
                <c:ptCount val="3"/>
                <c:pt idx="0">
                  <c:v>&lt; 5 años</c:v>
                </c:pt>
                <c:pt idx="1">
                  <c:v>5 a 11 años</c:v>
                </c:pt>
                <c:pt idx="2">
                  <c:v>12 a 19  años</c:v>
                </c:pt>
              </c:strCache>
            </c:strRef>
          </c:cat>
          <c:val>
            <c:numRef>
              <c:f>Hoja1!$C$2:$C$4</c:f>
              <c:numCache>
                <c:formatCode>0.0%</c:formatCode>
                <c:ptCount val="3"/>
                <c:pt idx="0">
                  <c:v>0.26800000000000002</c:v>
                </c:pt>
                <c:pt idx="1">
                  <c:v>0.13100000000000001</c:v>
                </c:pt>
                <c:pt idx="2">
                  <c:v>9.2000000000000026E-2</c:v>
                </c:pt>
              </c:numCache>
            </c:numRef>
          </c:val>
        </c:ser>
        <c:ser>
          <c:idx val="2"/>
          <c:order val="2"/>
          <c:tx>
            <c:strRef>
              <c:f>Hoja1!$D$1</c:f>
              <c:strCache>
                <c:ptCount val="1"/>
                <c:pt idx="0">
                  <c:v>ENSANUT-2012</c:v>
                </c:pt>
              </c:strCache>
            </c:strRef>
          </c:tx>
          <c:spPr>
            <a:solidFill>
              <a:schemeClr val="tx1">
                <a:lumMod val="65000"/>
                <a:lumOff val="35000"/>
              </a:schemeClr>
            </a:solidFill>
          </c:spPr>
          <c:dLbls>
            <c:txPr>
              <a:bodyPr/>
              <a:lstStyle/>
              <a:p>
                <a:pPr>
                  <a:defRPr sz="1050" b="1"/>
                </a:pPr>
                <a:endParaRPr lang="es-MX"/>
              </a:p>
            </c:txPr>
            <c:dLblPos val="outEnd"/>
            <c:showVal val="1"/>
          </c:dLbls>
          <c:cat>
            <c:strRef>
              <c:f>Hoja1!$A$2:$A$4</c:f>
              <c:strCache>
                <c:ptCount val="3"/>
                <c:pt idx="0">
                  <c:v>&lt; 5 años</c:v>
                </c:pt>
                <c:pt idx="1">
                  <c:v>5 a 11 años</c:v>
                </c:pt>
                <c:pt idx="2">
                  <c:v>12 a 19  años</c:v>
                </c:pt>
              </c:strCache>
            </c:strRef>
          </c:cat>
          <c:val>
            <c:numRef>
              <c:f>Hoja1!$D$2:$D$4</c:f>
              <c:numCache>
                <c:formatCode>0.0%</c:formatCode>
                <c:ptCount val="3"/>
                <c:pt idx="0">
                  <c:v>0.23300000000000001</c:v>
                </c:pt>
                <c:pt idx="1">
                  <c:v>0.10100000000000002</c:v>
                </c:pt>
                <c:pt idx="2">
                  <c:v>5.6000000000000001E-2</c:v>
                </c:pt>
              </c:numCache>
            </c:numRef>
          </c:val>
        </c:ser>
        <c:dLbls>
          <c:showVal val="1"/>
        </c:dLbls>
        <c:axId val="71842432"/>
        <c:axId val="71852416"/>
      </c:barChart>
      <c:catAx>
        <c:axId val="71842432"/>
        <c:scaling>
          <c:orientation val="minMax"/>
        </c:scaling>
        <c:axPos val="b"/>
        <c:tickLblPos val="nextTo"/>
        <c:txPr>
          <a:bodyPr/>
          <a:lstStyle/>
          <a:p>
            <a:pPr>
              <a:defRPr sz="1200" b="1"/>
            </a:pPr>
            <a:endParaRPr lang="es-MX"/>
          </a:p>
        </c:txPr>
        <c:crossAx val="71852416"/>
        <c:crosses val="autoZero"/>
        <c:auto val="1"/>
        <c:lblAlgn val="ctr"/>
        <c:lblOffset val="100"/>
      </c:catAx>
      <c:valAx>
        <c:axId val="71852416"/>
        <c:scaling>
          <c:orientation val="minMax"/>
        </c:scaling>
        <c:axPos val="l"/>
        <c:majorGridlines/>
        <c:numFmt formatCode="0.0%" sourceLinked="1"/>
        <c:tickLblPos val="nextTo"/>
        <c:txPr>
          <a:bodyPr/>
          <a:lstStyle/>
          <a:p>
            <a:pPr>
              <a:defRPr sz="1100" b="1"/>
            </a:pPr>
            <a:endParaRPr lang="es-MX"/>
          </a:p>
        </c:txPr>
        <c:crossAx val="71842432"/>
        <c:crosses val="autoZero"/>
        <c:crossBetween val="between"/>
      </c:valAx>
    </c:plotArea>
    <c:legend>
      <c:legendPos val="r"/>
      <c:layout>
        <c:manualLayout>
          <c:xMode val="edge"/>
          <c:yMode val="edge"/>
          <c:x val="0.8568062846310881"/>
          <c:y val="0.41301986976696298"/>
          <c:w val="0.13393445610965296"/>
          <c:h val="0.27657514735108912"/>
        </c:manualLayout>
      </c:layout>
      <c:txPr>
        <a:bodyPr/>
        <a:lstStyle/>
        <a:p>
          <a:pPr>
            <a:defRPr sz="1100" b="1"/>
          </a:pPr>
          <a:endParaRPr lang="es-MX"/>
        </a:p>
      </c:txPr>
    </c:legend>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s-MX"/>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MX"/>
  <c:style val="8"/>
  <c:chart>
    <c:title>
      <c:tx>
        <c:rich>
          <a:bodyPr/>
          <a:lstStyle/>
          <a:p>
            <a:pPr>
              <a:defRPr/>
            </a:pPr>
            <a:r>
              <a:rPr lang="es-MX"/>
              <a:t>Prevalencia de anemia por región geográfica y grupo de edad. ENSANUT 2012</a:t>
            </a:r>
          </a:p>
        </c:rich>
      </c:tx>
      <c:layout/>
    </c:title>
    <c:plotArea>
      <c:layout>
        <c:manualLayout>
          <c:layoutTarget val="inner"/>
          <c:xMode val="edge"/>
          <c:yMode val="edge"/>
          <c:x val="7.4346781263333078E-2"/>
          <c:y val="0.25906841811777831"/>
          <c:w val="0.7279848224146902"/>
          <c:h val="0.60617466513261753"/>
        </c:manualLayout>
      </c:layout>
      <c:barChart>
        <c:barDir val="col"/>
        <c:grouping val="clustered"/>
        <c:ser>
          <c:idx val="0"/>
          <c:order val="0"/>
          <c:tx>
            <c:strRef>
              <c:f>Hoja1!$B$1</c:f>
              <c:strCache>
                <c:ptCount val="1"/>
                <c:pt idx="0">
                  <c:v>Menor de 5 años</c:v>
                </c:pt>
              </c:strCache>
            </c:strRef>
          </c:tx>
          <c:dLbls>
            <c:txPr>
              <a:bodyPr/>
              <a:lstStyle/>
              <a:p>
                <a:pPr>
                  <a:defRPr sz="1200" b="1"/>
                </a:pPr>
                <a:endParaRPr lang="es-MX"/>
              </a:p>
            </c:txPr>
            <c:dLblPos val="outEnd"/>
            <c:showVal val="1"/>
          </c:dLbls>
          <c:cat>
            <c:strRef>
              <c:f>Hoja1!$A$2:$A$5</c:f>
              <c:strCache>
                <c:ptCount val="4"/>
                <c:pt idx="0">
                  <c:v>Sur</c:v>
                </c:pt>
                <c:pt idx="1">
                  <c:v>Norte</c:v>
                </c:pt>
                <c:pt idx="2">
                  <c:v>Centro</c:v>
                </c:pt>
                <c:pt idx="3">
                  <c:v>Cd. de México</c:v>
                </c:pt>
              </c:strCache>
            </c:strRef>
          </c:cat>
          <c:val>
            <c:numRef>
              <c:f>Hoja1!$B$2:$B$5</c:f>
              <c:numCache>
                <c:formatCode>0.0%</c:formatCode>
                <c:ptCount val="4"/>
                <c:pt idx="0">
                  <c:v>0.36100000000000027</c:v>
                </c:pt>
                <c:pt idx="1">
                  <c:v>0.3520000000000002</c:v>
                </c:pt>
                <c:pt idx="2">
                  <c:v>0.4140000000000002</c:v>
                </c:pt>
                <c:pt idx="3">
                  <c:v>0.40600000000000008</c:v>
                </c:pt>
              </c:numCache>
            </c:numRef>
          </c:val>
        </c:ser>
        <c:ser>
          <c:idx val="1"/>
          <c:order val="1"/>
          <c:tx>
            <c:strRef>
              <c:f>Hoja1!$C$1</c:f>
              <c:strCache>
                <c:ptCount val="1"/>
                <c:pt idx="0">
                  <c:v>5 a 11 años</c:v>
                </c:pt>
              </c:strCache>
            </c:strRef>
          </c:tx>
          <c:spPr>
            <a:solidFill>
              <a:schemeClr val="tx1">
                <a:lumMod val="65000"/>
                <a:lumOff val="35000"/>
              </a:schemeClr>
            </a:solidFill>
          </c:spPr>
          <c:dLbls>
            <c:txPr>
              <a:bodyPr/>
              <a:lstStyle/>
              <a:p>
                <a:pPr>
                  <a:defRPr sz="1200" b="1"/>
                </a:pPr>
                <a:endParaRPr lang="es-MX"/>
              </a:p>
            </c:txPr>
            <c:dLblPos val="outEnd"/>
            <c:showVal val="1"/>
          </c:dLbls>
          <c:cat>
            <c:strRef>
              <c:f>Hoja1!$A$2:$A$5</c:f>
              <c:strCache>
                <c:ptCount val="4"/>
                <c:pt idx="0">
                  <c:v>Sur</c:v>
                </c:pt>
                <c:pt idx="1">
                  <c:v>Norte</c:v>
                </c:pt>
                <c:pt idx="2">
                  <c:v>Centro</c:v>
                </c:pt>
                <c:pt idx="3">
                  <c:v>Cd. de México</c:v>
                </c:pt>
              </c:strCache>
            </c:strRef>
          </c:cat>
          <c:val>
            <c:numRef>
              <c:f>Hoja1!$C$2:$C$5</c:f>
              <c:numCache>
                <c:formatCode>0.0%</c:formatCode>
                <c:ptCount val="4"/>
                <c:pt idx="0">
                  <c:v>0.10900000000000006</c:v>
                </c:pt>
                <c:pt idx="1">
                  <c:v>0.11</c:v>
                </c:pt>
                <c:pt idx="2">
                  <c:v>8.7000000000000022E-2</c:v>
                </c:pt>
                <c:pt idx="3">
                  <c:v>9.6000000000000002E-2</c:v>
                </c:pt>
              </c:numCache>
            </c:numRef>
          </c:val>
        </c:ser>
        <c:ser>
          <c:idx val="2"/>
          <c:order val="2"/>
          <c:tx>
            <c:strRef>
              <c:f>Hoja1!$D$1</c:f>
              <c:strCache>
                <c:ptCount val="1"/>
                <c:pt idx="0">
                  <c:v>12 a 19 años</c:v>
                </c:pt>
              </c:strCache>
            </c:strRef>
          </c:tx>
          <c:dLbls>
            <c:txPr>
              <a:bodyPr/>
              <a:lstStyle/>
              <a:p>
                <a:pPr>
                  <a:defRPr sz="1200" b="1"/>
                </a:pPr>
                <a:endParaRPr lang="es-MX"/>
              </a:p>
            </c:txPr>
            <c:dLblPos val="outEnd"/>
            <c:showVal val="1"/>
          </c:dLbls>
          <c:cat>
            <c:strRef>
              <c:f>Hoja1!$A$2:$A$5</c:f>
              <c:strCache>
                <c:ptCount val="4"/>
                <c:pt idx="0">
                  <c:v>Sur</c:v>
                </c:pt>
                <c:pt idx="1">
                  <c:v>Norte</c:v>
                </c:pt>
                <c:pt idx="2">
                  <c:v>Centro</c:v>
                </c:pt>
                <c:pt idx="3">
                  <c:v>Cd. de México</c:v>
                </c:pt>
              </c:strCache>
            </c:strRef>
          </c:cat>
          <c:val>
            <c:numRef>
              <c:f>Hoja1!$D$2:$D$5</c:f>
              <c:numCache>
                <c:formatCode>0.0%</c:formatCode>
                <c:ptCount val="4"/>
                <c:pt idx="0">
                  <c:v>5.1999999999999998E-2</c:v>
                </c:pt>
                <c:pt idx="1">
                  <c:v>5.3999999999999999E-2</c:v>
                </c:pt>
                <c:pt idx="2">
                  <c:v>6.6000000000000003E-2</c:v>
                </c:pt>
                <c:pt idx="3">
                  <c:v>4.7000000000000014E-2</c:v>
                </c:pt>
              </c:numCache>
            </c:numRef>
          </c:val>
        </c:ser>
        <c:dLbls>
          <c:showVal val="1"/>
        </c:dLbls>
        <c:axId val="77165696"/>
        <c:axId val="77167232"/>
      </c:barChart>
      <c:catAx>
        <c:axId val="77165696"/>
        <c:scaling>
          <c:orientation val="minMax"/>
        </c:scaling>
        <c:axPos val="b"/>
        <c:tickLblPos val="nextTo"/>
        <c:txPr>
          <a:bodyPr/>
          <a:lstStyle/>
          <a:p>
            <a:pPr>
              <a:defRPr sz="1400" b="1"/>
            </a:pPr>
            <a:endParaRPr lang="es-MX"/>
          </a:p>
        </c:txPr>
        <c:crossAx val="77167232"/>
        <c:crosses val="autoZero"/>
        <c:auto val="1"/>
        <c:lblAlgn val="ctr"/>
        <c:lblOffset val="100"/>
      </c:catAx>
      <c:valAx>
        <c:axId val="77167232"/>
        <c:scaling>
          <c:orientation val="minMax"/>
        </c:scaling>
        <c:axPos val="l"/>
        <c:majorGridlines/>
        <c:numFmt formatCode="0.0%" sourceLinked="1"/>
        <c:tickLblPos val="nextTo"/>
        <c:txPr>
          <a:bodyPr/>
          <a:lstStyle/>
          <a:p>
            <a:pPr>
              <a:defRPr sz="1050" b="1"/>
            </a:pPr>
            <a:endParaRPr lang="es-MX"/>
          </a:p>
        </c:txPr>
        <c:crossAx val="77165696"/>
        <c:crosses val="autoZero"/>
        <c:crossBetween val="between"/>
      </c:valAx>
    </c:plotArea>
    <c:legend>
      <c:legendPos val="r"/>
      <c:layout/>
      <c:txPr>
        <a:bodyPr/>
        <a:lstStyle/>
        <a:p>
          <a:pPr>
            <a:defRPr sz="1400" b="1"/>
          </a:pPr>
          <a:endParaRPr lang="es-MX"/>
        </a:p>
      </c:txPr>
    </c:legend>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s-MX"/>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MX"/>
  <c:style val="8"/>
  <c:chart>
    <c:title>
      <c:tx>
        <c:rich>
          <a:bodyPr/>
          <a:lstStyle/>
          <a:p>
            <a:pPr>
              <a:defRPr sz="1200" b="1"/>
            </a:pPr>
            <a:r>
              <a:rPr lang="es-MX" sz="1200" b="1" i="0" u="none" strike="noStrike" baseline="0"/>
              <a:t>Prevalencia de inseguridad alimentaria en hogares por región geográfica. México, ENSANUT 2012 </a:t>
            </a:r>
            <a:endParaRPr lang="es-MX" sz="1200" b="1"/>
          </a:p>
        </c:rich>
      </c:tx>
      <c:layout>
        <c:manualLayout>
          <c:xMode val="edge"/>
          <c:yMode val="edge"/>
          <c:x val="0.13449256388929776"/>
          <c:y val="0"/>
        </c:manualLayout>
      </c:layout>
    </c:title>
    <c:plotArea>
      <c:layout>
        <c:manualLayout>
          <c:layoutTarget val="inner"/>
          <c:xMode val="edge"/>
          <c:yMode val="edge"/>
          <c:x val="0.28411182541279195"/>
          <c:y val="0.15365707054121994"/>
          <c:w val="0.70397135098588504"/>
          <c:h val="0.56007036262484977"/>
        </c:manualLayout>
      </c:layout>
      <c:barChart>
        <c:barDir val="col"/>
        <c:grouping val="clustered"/>
        <c:ser>
          <c:idx val="0"/>
          <c:order val="0"/>
          <c:tx>
            <c:strRef>
              <c:f>Hoja1!$B$13</c:f>
              <c:strCache>
                <c:ptCount val="1"/>
                <c:pt idx="0">
                  <c:v>Seguridad Alimentaria</c:v>
                </c:pt>
              </c:strCache>
            </c:strRef>
          </c:tx>
          <c:spPr>
            <a:solidFill>
              <a:schemeClr val="accent6">
                <a:lumMod val="50000"/>
              </a:schemeClr>
            </a:solidFill>
          </c:spPr>
          <c:cat>
            <c:strRef>
              <c:f>Hoja1!$A$14:$A$18</c:f>
              <c:strCache>
                <c:ptCount val="5"/>
                <c:pt idx="0">
                  <c:v>Norte</c:v>
                </c:pt>
                <c:pt idx="1">
                  <c:v>Centro</c:v>
                </c:pt>
                <c:pt idx="2">
                  <c:v>Cd. De México</c:v>
                </c:pt>
                <c:pt idx="3">
                  <c:v>Sur</c:v>
                </c:pt>
                <c:pt idx="4">
                  <c:v>Nacional</c:v>
                </c:pt>
              </c:strCache>
            </c:strRef>
          </c:cat>
          <c:val>
            <c:numRef>
              <c:f>Hoja1!$B$14:$B$18</c:f>
              <c:numCache>
                <c:formatCode>0.0%</c:formatCode>
                <c:ptCount val="5"/>
                <c:pt idx="0">
                  <c:v>0.34800000000000031</c:v>
                </c:pt>
                <c:pt idx="1">
                  <c:v>0.30800000000000038</c:v>
                </c:pt>
                <c:pt idx="2">
                  <c:v>0.33700000000000085</c:v>
                </c:pt>
                <c:pt idx="3">
                  <c:v>0.23800000000000004</c:v>
                </c:pt>
                <c:pt idx="4">
                  <c:v>0.30000000000000032</c:v>
                </c:pt>
              </c:numCache>
            </c:numRef>
          </c:val>
        </c:ser>
        <c:ser>
          <c:idx val="1"/>
          <c:order val="1"/>
          <c:tx>
            <c:strRef>
              <c:f>Hoja1!$C$13</c:f>
              <c:strCache>
                <c:ptCount val="1"/>
                <c:pt idx="0">
                  <c:v>Inseguridad Leve</c:v>
                </c:pt>
              </c:strCache>
            </c:strRef>
          </c:tx>
          <c:spPr>
            <a:solidFill>
              <a:schemeClr val="accent6">
                <a:lumMod val="75000"/>
              </a:schemeClr>
            </a:solidFill>
          </c:spPr>
          <c:cat>
            <c:strRef>
              <c:f>Hoja1!$A$14:$A$18</c:f>
              <c:strCache>
                <c:ptCount val="5"/>
                <c:pt idx="0">
                  <c:v>Norte</c:v>
                </c:pt>
                <c:pt idx="1">
                  <c:v>Centro</c:v>
                </c:pt>
                <c:pt idx="2">
                  <c:v>Cd. De México</c:v>
                </c:pt>
                <c:pt idx="3">
                  <c:v>Sur</c:v>
                </c:pt>
                <c:pt idx="4">
                  <c:v>Nacional</c:v>
                </c:pt>
              </c:strCache>
            </c:strRef>
          </c:cat>
          <c:val>
            <c:numRef>
              <c:f>Hoja1!$C$14:$C$18</c:f>
              <c:numCache>
                <c:formatCode>0.0%</c:formatCode>
                <c:ptCount val="5"/>
                <c:pt idx="0">
                  <c:v>0.4</c:v>
                </c:pt>
                <c:pt idx="1">
                  <c:v>0.42800000000000032</c:v>
                </c:pt>
                <c:pt idx="2">
                  <c:v>0.40600000000000008</c:v>
                </c:pt>
                <c:pt idx="3">
                  <c:v>0.42100000000000032</c:v>
                </c:pt>
                <c:pt idx="4">
                  <c:v>0.41600000000000031</c:v>
                </c:pt>
              </c:numCache>
            </c:numRef>
          </c:val>
        </c:ser>
        <c:ser>
          <c:idx val="2"/>
          <c:order val="2"/>
          <c:tx>
            <c:strRef>
              <c:f>Hoja1!$D$13</c:f>
              <c:strCache>
                <c:ptCount val="1"/>
                <c:pt idx="0">
                  <c:v>Inseguridad Moderada</c:v>
                </c:pt>
              </c:strCache>
            </c:strRef>
          </c:tx>
          <c:spPr>
            <a:ln>
              <a:solidFill>
                <a:schemeClr val="accent6">
                  <a:lumMod val="60000"/>
                  <a:lumOff val="40000"/>
                </a:schemeClr>
              </a:solidFill>
            </a:ln>
          </c:spPr>
          <c:cat>
            <c:strRef>
              <c:f>Hoja1!$A$14:$A$18</c:f>
              <c:strCache>
                <c:ptCount val="5"/>
                <c:pt idx="0">
                  <c:v>Norte</c:v>
                </c:pt>
                <c:pt idx="1">
                  <c:v>Centro</c:v>
                </c:pt>
                <c:pt idx="2">
                  <c:v>Cd. De México</c:v>
                </c:pt>
                <c:pt idx="3">
                  <c:v>Sur</c:v>
                </c:pt>
                <c:pt idx="4">
                  <c:v>Nacional</c:v>
                </c:pt>
              </c:strCache>
            </c:strRef>
          </c:cat>
          <c:val>
            <c:numRef>
              <c:f>Hoja1!$D$14:$D$18</c:f>
              <c:numCache>
                <c:formatCode>0.0%</c:formatCode>
                <c:ptCount val="5"/>
                <c:pt idx="0">
                  <c:v>0.1530000000000003</c:v>
                </c:pt>
                <c:pt idx="1">
                  <c:v>0.16300000000000001</c:v>
                </c:pt>
                <c:pt idx="2">
                  <c:v>0.16500000000000001</c:v>
                </c:pt>
                <c:pt idx="3">
                  <c:v>0.2150000000000003</c:v>
                </c:pt>
                <c:pt idx="4">
                  <c:v>0.17700000000000021</c:v>
                </c:pt>
              </c:numCache>
            </c:numRef>
          </c:val>
        </c:ser>
        <c:ser>
          <c:idx val="3"/>
          <c:order val="3"/>
          <c:tx>
            <c:strRef>
              <c:f>Hoja1!$E$13</c:f>
              <c:strCache>
                <c:ptCount val="1"/>
                <c:pt idx="0">
                  <c:v>Inseguridad severa</c:v>
                </c:pt>
              </c:strCache>
            </c:strRef>
          </c:tx>
          <c:spPr>
            <a:solidFill>
              <a:schemeClr val="bg1">
                <a:lumMod val="75000"/>
              </a:schemeClr>
            </a:solidFill>
            <a:ln>
              <a:solidFill>
                <a:schemeClr val="bg1">
                  <a:lumMod val="75000"/>
                </a:schemeClr>
              </a:solidFill>
            </a:ln>
          </c:spPr>
          <c:cat>
            <c:strRef>
              <c:f>Hoja1!$A$14:$A$18</c:f>
              <c:strCache>
                <c:ptCount val="5"/>
                <c:pt idx="0">
                  <c:v>Norte</c:v>
                </c:pt>
                <c:pt idx="1">
                  <c:v>Centro</c:v>
                </c:pt>
                <c:pt idx="2">
                  <c:v>Cd. De México</c:v>
                </c:pt>
                <c:pt idx="3">
                  <c:v>Sur</c:v>
                </c:pt>
                <c:pt idx="4">
                  <c:v>Nacional</c:v>
                </c:pt>
              </c:strCache>
            </c:strRef>
          </c:cat>
          <c:val>
            <c:numRef>
              <c:f>Hoja1!$E$14:$E$18</c:f>
              <c:numCache>
                <c:formatCode>0.0%</c:formatCode>
                <c:ptCount val="5"/>
                <c:pt idx="0">
                  <c:v>9.7000000000000003E-2</c:v>
                </c:pt>
                <c:pt idx="1">
                  <c:v>9.9000000000000046E-2</c:v>
                </c:pt>
                <c:pt idx="2">
                  <c:v>9.0000000000000024E-2</c:v>
                </c:pt>
                <c:pt idx="3">
                  <c:v>0.12400000000000012</c:v>
                </c:pt>
                <c:pt idx="4">
                  <c:v>0.10500000000000002</c:v>
                </c:pt>
              </c:numCache>
            </c:numRef>
          </c:val>
        </c:ser>
        <c:axId val="70505216"/>
        <c:axId val="70506752"/>
      </c:barChart>
      <c:catAx>
        <c:axId val="70505216"/>
        <c:scaling>
          <c:orientation val="minMax"/>
        </c:scaling>
        <c:axPos val="b"/>
        <c:majorTickMark val="none"/>
        <c:tickLblPos val="nextTo"/>
        <c:crossAx val="70506752"/>
        <c:crosses val="autoZero"/>
        <c:auto val="1"/>
        <c:lblAlgn val="ctr"/>
        <c:lblOffset val="100"/>
      </c:catAx>
      <c:valAx>
        <c:axId val="70506752"/>
        <c:scaling>
          <c:orientation val="minMax"/>
        </c:scaling>
        <c:axPos val="l"/>
        <c:majorGridlines/>
        <c:numFmt formatCode="0.0%" sourceLinked="1"/>
        <c:majorTickMark val="none"/>
        <c:tickLblPos val="nextTo"/>
        <c:crossAx val="70505216"/>
        <c:crosses val="autoZero"/>
        <c:crossBetween val="between"/>
      </c:valAx>
      <c:dTable>
        <c:showHorzBorder val="1"/>
        <c:showVertBorder val="1"/>
        <c:showOutline val="1"/>
        <c:showKeys val="1"/>
      </c:dTable>
    </c:plotArea>
    <c:plotVisOnly val="1"/>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0.82375</cdr:x>
      <cdr:y>0.77889</cdr:y>
    </cdr:from>
    <cdr:to>
      <cdr:x>0.85875</cdr:x>
      <cdr:y>0.84968</cdr:y>
    </cdr:to>
    <cdr:sp macro="" textlink="">
      <cdr:nvSpPr>
        <cdr:cNvPr id="4" name="6 CuadroTexto"/>
        <cdr:cNvSpPr txBox="1"/>
      </cdr:nvSpPr>
      <cdr:spPr>
        <a:xfrm xmlns:a="http://schemas.openxmlformats.org/drawingml/2006/main">
          <a:off x="6779096" y="4063806"/>
          <a:ext cx="288032"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MX"/>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xmlns:a="http://schemas.openxmlformats.org/drawingml/2006/main">
          <a:r>
            <a:rPr lang="es-MX" sz="1800" dirty="0" smtClean="0"/>
            <a:t>*</a:t>
          </a:r>
          <a:endParaRPr lang="es-MX" sz="1800" dirty="0"/>
        </a:p>
      </cdr:txBody>
    </cdr:sp>
  </cdr:relSizeAnchor>
  <cdr:relSizeAnchor xmlns:cdr="http://schemas.openxmlformats.org/drawingml/2006/chartDrawing">
    <cdr:from>
      <cdr:x>0.1832</cdr:x>
      <cdr:y>0.25257</cdr:y>
    </cdr:from>
    <cdr:to>
      <cdr:x>0.47559</cdr:x>
      <cdr:y>0.25257</cdr:y>
    </cdr:to>
    <cdr:sp macro="" textlink="">
      <cdr:nvSpPr>
        <cdr:cNvPr id="8" name="1 Conector recto"/>
        <cdr:cNvSpPr/>
      </cdr:nvSpPr>
      <cdr:spPr>
        <a:xfrm xmlns:a="http://schemas.openxmlformats.org/drawingml/2006/main">
          <a:off x="1714480" y="1303554"/>
          <a:ext cx="2736268" cy="0"/>
        </a:xfrm>
        <a:prstGeom xmlns:a="http://schemas.openxmlformats.org/drawingml/2006/main" prst="line">
          <a:avLst/>
        </a:prstGeom>
        <a:noFill xmlns:a="http://schemas.openxmlformats.org/drawingml/2006/main"/>
        <a:ln xmlns:a="http://schemas.openxmlformats.org/drawingml/2006/main" w="28575" cap="flat" cmpd="sng" algn="ctr">
          <a:solidFill>
            <a:srgbClr val="FF0000"/>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s-MX"/>
        </a:p>
      </cdr:txBody>
    </cdr:sp>
  </cdr:relSizeAnchor>
  <cdr:relSizeAnchor xmlns:cdr="http://schemas.openxmlformats.org/drawingml/2006/chartDrawing">
    <cdr:from>
      <cdr:x>0.07633</cdr:x>
      <cdr:y>0.40482</cdr:y>
    </cdr:from>
    <cdr:to>
      <cdr:x>0.46875</cdr:x>
      <cdr:y>0.40482</cdr:y>
    </cdr:to>
    <cdr:sp macro="" textlink="">
      <cdr:nvSpPr>
        <cdr:cNvPr id="10" name="9 Conector recto"/>
        <cdr:cNvSpPr/>
      </cdr:nvSpPr>
      <cdr:spPr>
        <a:xfrm xmlns:a="http://schemas.openxmlformats.org/drawingml/2006/main">
          <a:off x="714348" y="2089372"/>
          <a:ext cx="3672377" cy="0"/>
        </a:xfrm>
        <a:prstGeom xmlns:a="http://schemas.openxmlformats.org/drawingml/2006/main" prst="line">
          <a:avLst/>
        </a:prstGeom>
        <a:ln xmlns:a="http://schemas.openxmlformats.org/drawingml/2006/main" w="285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s-MX"/>
        </a:p>
      </cdr:txBody>
    </cdr:sp>
  </cdr:relSizeAnchor>
  <cdr:relSizeAnchor xmlns:cdr="http://schemas.openxmlformats.org/drawingml/2006/chartDrawing">
    <cdr:from>
      <cdr:x>0.1603</cdr:x>
      <cdr:y>0.82006</cdr:y>
    </cdr:from>
    <cdr:to>
      <cdr:x>0.46808</cdr:x>
      <cdr:y>0.82006</cdr:y>
    </cdr:to>
    <cdr:sp macro="" textlink="">
      <cdr:nvSpPr>
        <cdr:cNvPr id="12" name="11 Conector recto"/>
        <cdr:cNvSpPr/>
      </cdr:nvSpPr>
      <cdr:spPr>
        <a:xfrm xmlns:a="http://schemas.openxmlformats.org/drawingml/2006/main">
          <a:off x="1500166" y="4232512"/>
          <a:ext cx="2880292" cy="0"/>
        </a:xfrm>
        <a:prstGeom xmlns:a="http://schemas.openxmlformats.org/drawingml/2006/main" prst="line">
          <a:avLst/>
        </a:prstGeom>
        <a:ln xmlns:a="http://schemas.openxmlformats.org/drawingml/2006/main" w="285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s-MX"/>
        </a:p>
      </cdr:txBody>
    </cdr:sp>
  </cdr:relSizeAnchor>
  <cdr:relSizeAnchor xmlns:cdr="http://schemas.openxmlformats.org/drawingml/2006/chartDrawing">
    <cdr:from>
      <cdr:x>0</cdr:x>
      <cdr:y>0.73701</cdr:y>
    </cdr:from>
    <cdr:to>
      <cdr:x>0.47316</cdr:x>
      <cdr:y>0.73701</cdr:y>
    </cdr:to>
    <cdr:sp macro="" textlink="">
      <cdr:nvSpPr>
        <cdr:cNvPr id="14" name="13 Conector recto"/>
        <cdr:cNvSpPr/>
      </cdr:nvSpPr>
      <cdr:spPr>
        <a:xfrm xmlns:a="http://schemas.openxmlformats.org/drawingml/2006/main">
          <a:off x="0" y="3803884"/>
          <a:ext cx="4427965" cy="0"/>
        </a:xfrm>
        <a:prstGeom xmlns:a="http://schemas.openxmlformats.org/drawingml/2006/main" prst="line">
          <a:avLst/>
        </a:prstGeom>
        <a:ln xmlns:a="http://schemas.openxmlformats.org/drawingml/2006/main" w="285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s-MX"/>
        </a:p>
      </cdr:txBody>
    </cdr:sp>
  </cdr:relSizeAnchor>
</c:userShapes>
</file>

<file path=ppt/drawings/drawing2.xml><?xml version="1.0" encoding="utf-8"?>
<c:userShapes xmlns:c="http://schemas.openxmlformats.org/drawingml/2006/chart">
  <cdr:relSizeAnchor xmlns:cdr="http://schemas.openxmlformats.org/drawingml/2006/chartDrawing">
    <cdr:from>
      <cdr:x>0.25375</cdr:x>
      <cdr:y>0.2</cdr:y>
    </cdr:from>
    <cdr:to>
      <cdr:x>0.75249</cdr:x>
      <cdr:y>0.67273</cdr:y>
    </cdr:to>
    <cdr:sp macro="" textlink="">
      <cdr:nvSpPr>
        <cdr:cNvPr id="3" name="2 Conector recto de flecha"/>
        <cdr:cNvSpPr/>
      </cdr:nvSpPr>
      <cdr:spPr>
        <a:xfrm xmlns:a="http://schemas.openxmlformats.org/drawingml/2006/main">
          <a:off x="2088232" y="792088"/>
          <a:ext cx="4104456" cy="1872208"/>
        </a:xfrm>
        <a:prstGeom xmlns:a="http://schemas.openxmlformats.org/drawingml/2006/main" prst="straightConnector1">
          <a:avLst/>
        </a:prstGeom>
        <a:ln xmlns:a="http://schemas.openxmlformats.org/drawingml/2006/main" w="28575">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s-MX"/>
        </a:p>
      </cdr:txBody>
    </cdr:sp>
  </cdr:relSizeAnchor>
</c:userShapes>
</file>

<file path=ppt/drawings/drawing3.xml><?xml version="1.0" encoding="utf-8"?>
<c:userShapes xmlns:c="http://schemas.openxmlformats.org/drawingml/2006/chart">
  <cdr:relSizeAnchor xmlns:cdr="http://schemas.openxmlformats.org/drawingml/2006/chartDrawing">
    <cdr:from>
      <cdr:x>0.41226</cdr:x>
      <cdr:y>0.1703</cdr:y>
    </cdr:from>
    <cdr:to>
      <cdr:x>0.57442</cdr:x>
      <cdr:y>1</cdr:y>
    </cdr:to>
    <cdr:sp macro="" textlink="">
      <cdr:nvSpPr>
        <cdr:cNvPr id="2" name="1 Rectángulo"/>
        <cdr:cNvSpPr/>
      </cdr:nvSpPr>
      <cdr:spPr>
        <a:xfrm xmlns:a="http://schemas.openxmlformats.org/drawingml/2006/main">
          <a:off x="2196752" y="720080"/>
          <a:ext cx="864096" cy="3456384"/>
        </a:xfrm>
        <a:prstGeom xmlns:a="http://schemas.openxmlformats.org/drawingml/2006/main" prst="rect">
          <a:avLst/>
        </a:prstGeom>
        <a:noFill xmlns:a="http://schemas.openxmlformats.org/drawingml/2006/main"/>
        <a:ln xmlns:a="http://schemas.openxmlformats.org/drawingml/2006/main" w="28575">
          <a:solidFill>
            <a:srgbClr val="FF0000"/>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es-MX"/>
        </a:p>
      </cdr:txBody>
    </cdr:sp>
  </cdr:relSizeAnchor>
  <cdr:relSizeAnchor xmlns:cdr="http://schemas.openxmlformats.org/drawingml/2006/chartDrawing">
    <cdr:from>
      <cdr:x>0.84469</cdr:x>
      <cdr:y>0.1703</cdr:y>
    </cdr:from>
    <cdr:to>
      <cdr:x>0.97983</cdr:x>
      <cdr:y>1</cdr:y>
    </cdr:to>
    <cdr:sp macro="" textlink="">
      <cdr:nvSpPr>
        <cdr:cNvPr id="3" name="2 Rectángulo"/>
        <cdr:cNvSpPr/>
      </cdr:nvSpPr>
      <cdr:spPr>
        <a:xfrm xmlns:a="http://schemas.openxmlformats.org/drawingml/2006/main">
          <a:off x="4501008" y="720080"/>
          <a:ext cx="720080" cy="3456384"/>
        </a:xfrm>
        <a:prstGeom xmlns:a="http://schemas.openxmlformats.org/drawingml/2006/main" prst="rect">
          <a:avLst/>
        </a:prstGeom>
        <a:noFill xmlns:a="http://schemas.openxmlformats.org/drawingml/2006/main"/>
        <a:ln xmlns:a="http://schemas.openxmlformats.org/drawingml/2006/main" w="28575">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MX"/>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43343" cy="464820"/>
          </a:xfrm>
          <a:prstGeom prst="rect">
            <a:avLst/>
          </a:prstGeom>
        </p:spPr>
        <p:txBody>
          <a:bodyPr vert="horz" lIns="93251" tIns="46625" rIns="93251" bIns="46625" rtlCol="0"/>
          <a:lstStyle>
            <a:lvl1pPr algn="l">
              <a:defRPr sz="1200"/>
            </a:lvl1pPr>
          </a:lstStyle>
          <a:p>
            <a:endParaRPr lang="es-MX"/>
          </a:p>
        </p:txBody>
      </p:sp>
      <p:sp>
        <p:nvSpPr>
          <p:cNvPr id="3" name="2 Marcador de fecha"/>
          <p:cNvSpPr>
            <a:spLocks noGrp="1"/>
          </p:cNvSpPr>
          <p:nvPr>
            <p:ph type="dt" idx="1"/>
          </p:nvPr>
        </p:nvSpPr>
        <p:spPr>
          <a:xfrm>
            <a:off x="3978132" y="0"/>
            <a:ext cx="3043343" cy="464820"/>
          </a:xfrm>
          <a:prstGeom prst="rect">
            <a:avLst/>
          </a:prstGeom>
        </p:spPr>
        <p:txBody>
          <a:bodyPr vert="horz" lIns="93251" tIns="46625" rIns="93251" bIns="46625" rtlCol="0"/>
          <a:lstStyle>
            <a:lvl1pPr algn="r">
              <a:defRPr sz="1200"/>
            </a:lvl1pPr>
          </a:lstStyle>
          <a:p>
            <a:fld id="{1360DE48-26A7-49D6-8D06-2A8D9CBC71DD}" type="datetimeFigureOut">
              <a:rPr lang="es-MX" smtClean="0"/>
              <a:pPr/>
              <a:t>08/08/2013</a:t>
            </a:fld>
            <a:endParaRPr lang="es-MX"/>
          </a:p>
        </p:txBody>
      </p:sp>
      <p:sp>
        <p:nvSpPr>
          <p:cNvPr id="4" name="3 Marcador de imagen de diapositiva"/>
          <p:cNvSpPr>
            <a:spLocks noGrp="1" noRot="1" noChangeAspect="1"/>
          </p:cNvSpPr>
          <p:nvPr>
            <p:ph type="sldImg" idx="2"/>
          </p:nvPr>
        </p:nvSpPr>
        <p:spPr>
          <a:xfrm>
            <a:off x="1187450" y="696913"/>
            <a:ext cx="4648200" cy="3486150"/>
          </a:xfrm>
          <a:prstGeom prst="rect">
            <a:avLst/>
          </a:prstGeom>
          <a:noFill/>
          <a:ln w="12700">
            <a:solidFill>
              <a:prstClr val="black"/>
            </a:solidFill>
          </a:ln>
        </p:spPr>
        <p:txBody>
          <a:bodyPr vert="horz" lIns="93251" tIns="46625" rIns="93251" bIns="46625" rtlCol="0" anchor="ctr"/>
          <a:lstStyle/>
          <a:p>
            <a:endParaRPr lang="es-MX"/>
          </a:p>
        </p:txBody>
      </p:sp>
      <p:sp>
        <p:nvSpPr>
          <p:cNvPr id="5" name="4 Marcador de notas"/>
          <p:cNvSpPr>
            <a:spLocks noGrp="1"/>
          </p:cNvSpPr>
          <p:nvPr>
            <p:ph type="body" sz="quarter" idx="3"/>
          </p:nvPr>
        </p:nvSpPr>
        <p:spPr>
          <a:xfrm>
            <a:off x="702310" y="4415790"/>
            <a:ext cx="5618480" cy="4183380"/>
          </a:xfrm>
          <a:prstGeom prst="rect">
            <a:avLst/>
          </a:prstGeom>
        </p:spPr>
        <p:txBody>
          <a:bodyPr vert="horz" lIns="93251" tIns="46625" rIns="93251" bIns="46625"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829967"/>
            <a:ext cx="3043343" cy="464820"/>
          </a:xfrm>
          <a:prstGeom prst="rect">
            <a:avLst/>
          </a:prstGeom>
        </p:spPr>
        <p:txBody>
          <a:bodyPr vert="horz" lIns="93251" tIns="46625" rIns="93251" bIns="46625"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978132" y="8829967"/>
            <a:ext cx="3043343" cy="464820"/>
          </a:xfrm>
          <a:prstGeom prst="rect">
            <a:avLst/>
          </a:prstGeom>
        </p:spPr>
        <p:txBody>
          <a:bodyPr vert="horz" lIns="93251" tIns="46625" rIns="93251" bIns="46625" rtlCol="0" anchor="b"/>
          <a:lstStyle>
            <a:lvl1pPr algn="r">
              <a:defRPr sz="1200"/>
            </a:lvl1pPr>
          </a:lstStyle>
          <a:p>
            <a:fld id="{31276810-C064-4FA2-9CCF-457B82A6D6F4}" type="slidenum">
              <a:rPr lang="es-MX" smtClean="0"/>
              <a:pPr/>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9888170-482E-4E0A-91DE-B1D4E182CFF4}"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31276810-C064-4FA2-9CCF-457B82A6D6F4}" type="slidenum">
              <a:rPr lang="es-MX" smtClean="0"/>
              <a:pPr/>
              <a:t>11</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buFont typeface="Arial" pitchFamily="34" charset="0"/>
              <a:buChar char="•"/>
            </a:pPr>
            <a:r>
              <a:rPr lang="es-MX" sz="1600" dirty="0" smtClean="0">
                <a:latin typeface="Arial" pitchFamily="34" charset="0"/>
                <a:cs typeface="Arial" pitchFamily="34" charset="0"/>
              </a:rPr>
              <a:t> Actualmente se estima que 302 279 </a:t>
            </a:r>
            <a:r>
              <a:rPr lang="es-MX" sz="1600" b="1" dirty="0" smtClean="0">
                <a:latin typeface="Arial" pitchFamily="34" charset="0"/>
                <a:cs typeface="Arial" pitchFamily="34" charset="0"/>
              </a:rPr>
              <a:t>(2.8%)</a:t>
            </a:r>
            <a:r>
              <a:rPr lang="es-MX" sz="1600" dirty="0" smtClean="0">
                <a:latin typeface="Arial" pitchFamily="34" charset="0"/>
                <a:cs typeface="Arial" pitchFamily="34" charset="0"/>
              </a:rPr>
              <a:t> </a:t>
            </a:r>
            <a:r>
              <a:rPr lang="es-MX" sz="1600" b="1" dirty="0" smtClean="0">
                <a:latin typeface="Arial" pitchFamily="34" charset="0"/>
                <a:cs typeface="Arial" pitchFamily="34" charset="0"/>
              </a:rPr>
              <a:t>menores de cinco años</a:t>
            </a:r>
            <a:r>
              <a:rPr lang="es-MX" sz="1600" dirty="0" smtClean="0">
                <a:latin typeface="Arial" pitchFamily="34" charset="0"/>
                <a:cs typeface="Arial" pitchFamily="34" charset="0"/>
              </a:rPr>
              <a:t> de edad presentan </a:t>
            </a:r>
            <a:r>
              <a:rPr lang="es-MX" sz="1600" b="1" dirty="0" smtClean="0">
                <a:latin typeface="Arial" pitchFamily="34" charset="0"/>
                <a:cs typeface="Arial" pitchFamily="34" charset="0"/>
              </a:rPr>
              <a:t>bajo peso</a:t>
            </a:r>
            <a:r>
              <a:rPr lang="es-MX" sz="1600" dirty="0" smtClean="0">
                <a:latin typeface="Arial" pitchFamily="34" charset="0"/>
                <a:cs typeface="Arial" pitchFamily="34" charset="0"/>
              </a:rPr>
              <a:t>, 1 467 757 (</a:t>
            </a:r>
            <a:r>
              <a:rPr lang="es-MX" sz="1600" b="1" dirty="0" smtClean="0">
                <a:latin typeface="Arial" pitchFamily="34" charset="0"/>
                <a:cs typeface="Arial" pitchFamily="34" charset="0"/>
              </a:rPr>
              <a:t>13.6%) baja talla </a:t>
            </a:r>
            <a:r>
              <a:rPr lang="es-MX" sz="1600" dirty="0" smtClean="0">
                <a:latin typeface="Arial" pitchFamily="34" charset="0"/>
                <a:cs typeface="Arial" pitchFamily="34" charset="0"/>
              </a:rPr>
              <a:t>y 171 982 </a:t>
            </a:r>
            <a:r>
              <a:rPr lang="es-MX" sz="1600" b="1" dirty="0" smtClean="0">
                <a:latin typeface="Arial" pitchFamily="34" charset="0"/>
                <a:cs typeface="Arial" pitchFamily="34" charset="0"/>
              </a:rPr>
              <a:t>(1.6%) emaciación</a:t>
            </a:r>
            <a:r>
              <a:rPr lang="es-MX" sz="1600" dirty="0" smtClean="0">
                <a:latin typeface="Arial" pitchFamily="34" charset="0"/>
                <a:cs typeface="Arial" pitchFamily="34" charset="0"/>
              </a:rPr>
              <a:t>, en todo el país.</a:t>
            </a:r>
          </a:p>
          <a:p>
            <a:endParaRPr lang="es-MX" sz="1600" dirty="0" smtClean="0">
              <a:latin typeface="Arial" pitchFamily="34" charset="0"/>
              <a:cs typeface="Arial" pitchFamily="34" charset="0"/>
            </a:endParaRPr>
          </a:p>
          <a:p>
            <a:pPr>
              <a:buFont typeface="Arial" pitchFamily="34" charset="0"/>
              <a:buChar char="•"/>
            </a:pPr>
            <a:r>
              <a:rPr lang="es-MX" sz="1600" dirty="0" smtClean="0">
                <a:latin typeface="Arial" pitchFamily="34" charset="0"/>
                <a:cs typeface="Arial" pitchFamily="34" charset="0"/>
              </a:rPr>
              <a:t> La </a:t>
            </a:r>
            <a:r>
              <a:rPr lang="es-MX" sz="1600" b="1" dirty="0" smtClean="0">
                <a:latin typeface="Arial" pitchFamily="34" charset="0"/>
                <a:cs typeface="Arial" pitchFamily="34" charset="0"/>
              </a:rPr>
              <a:t>mejoría de los indicadores de desnutrición </a:t>
            </a:r>
            <a:r>
              <a:rPr lang="es-MX" sz="1600" dirty="0" smtClean="0">
                <a:latin typeface="Arial" pitchFamily="34" charset="0"/>
                <a:cs typeface="Arial" pitchFamily="34" charset="0"/>
              </a:rPr>
              <a:t>han respondido a la combinación de  intervenciones de salud:</a:t>
            </a:r>
          </a:p>
          <a:p>
            <a:pPr lvl="1">
              <a:buFont typeface="Arial" pitchFamily="34" charset="0"/>
              <a:buChar char="•"/>
            </a:pPr>
            <a:r>
              <a:rPr lang="es-MX" sz="1600" dirty="0" smtClean="0">
                <a:latin typeface="Arial" pitchFamily="34" charset="0"/>
                <a:cs typeface="Arial" pitchFamily="34" charset="0"/>
              </a:rPr>
              <a:t> Alta cobertura de vacunación alcanzada,   Administración de mega-dosis de vitamina A,</a:t>
            </a:r>
          </a:p>
          <a:p>
            <a:pPr lvl="1">
              <a:buFont typeface="Arial" pitchFamily="34" charset="0"/>
              <a:buChar char="•"/>
            </a:pPr>
            <a:r>
              <a:rPr lang="es-MX" sz="1600" dirty="0" smtClean="0">
                <a:latin typeface="Arial" pitchFamily="34" charset="0"/>
                <a:cs typeface="Arial" pitchFamily="34" charset="0"/>
              </a:rPr>
              <a:t> Programas de desparasitación,  Programas de saneamiento de agua,</a:t>
            </a:r>
          </a:p>
          <a:p>
            <a:pPr lvl="1">
              <a:buFont typeface="Arial" pitchFamily="34" charset="0"/>
              <a:buChar char="•"/>
            </a:pPr>
            <a:r>
              <a:rPr lang="es-MX" sz="1600" dirty="0" smtClean="0">
                <a:latin typeface="Arial" pitchFamily="34" charset="0"/>
                <a:cs typeface="Arial" pitchFamily="34" charset="0"/>
              </a:rPr>
              <a:t> Acciones dirigidas a mejorar la ingestión de alimentos con alto valor nutritivo; y </a:t>
            </a:r>
          </a:p>
          <a:p>
            <a:pPr lvl="1">
              <a:buFont typeface="Arial" pitchFamily="34" charset="0"/>
              <a:buChar char="•"/>
            </a:pPr>
            <a:r>
              <a:rPr lang="es-MX" sz="1600" dirty="0" smtClean="0">
                <a:latin typeface="Arial" pitchFamily="34" charset="0"/>
                <a:cs typeface="Arial" pitchFamily="34" charset="0"/>
              </a:rPr>
              <a:t> Probablemente a la mayor disponibilidad de alimentos durante dicho periodo. </a:t>
            </a:r>
            <a:endParaRPr lang="es-MX" dirty="0"/>
          </a:p>
        </p:txBody>
      </p:sp>
      <p:sp>
        <p:nvSpPr>
          <p:cNvPr id="4" name="3 Marcador de número de diapositiva"/>
          <p:cNvSpPr>
            <a:spLocks noGrp="1"/>
          </p:cNvSpPr>
          <p:nvPr>
            <p:ph type="sldNum" sz="quarter" idx="10"/>
          </p:nvPr>
        </p:nvSpPr>
        <p:spPr/>
        <p:txBody>
          <a:bodyPr/>
          <a:lstStyle/>
          <a:p>
            <a:fld id="{31276810-C064-4FA2-9CCF-457B82A6D6F4}" type="slidenum">
              <a:rPr lang="es-MX" smtClean="0"/>
              <a:pPr/>
              <a:t>2</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buFont typeface="Arial" pitchFamily="34" charset="0"/>
              <a:buChar char="•"/>
            </a:pPr>
            <a:r>
              <a:rPr lang="es-MX" sz="1200" dirty="0" smtClean="0"/>
              <a:t>La </a:t>
            </a:r>
            <a:r>
              <a:rPr lang="es-MX" sz="1200" b="1" dirty="0" smtClean="0"/>
              <a:t>baja talla </a:t>
            </a:r>
            <a:r>
              <a:rPr lang="es-MX" sz="1200" dirty="0" smtClean="0"/>
              <a:t>es reflejo de </a:t>
            </a:r>
            <a:r>
              <a:rPr lang="es-MX" sz="1200" b="1" dirty="0" smtClean="0"/>
              <a:t>los efectos negativos acumulados a lo largo del tiempo</a:t>
            </a:r>
            <a:r>
              <a:rPr lang="es-MX" sz="1200" dirty="0" smtClean="0"/>
              <a:t>. Este retardo en el crecimiento lineal ha tenido una franca disminución en la población preescolar.</a:t>
            </a:r>
          </a:p>
          <a:p>
            <a:pPr algn="just">
              <a:buFont typeface="Arial" pitchFamily="34" charset="0"/>
              <a:buChar char="•"/>
            </a:pPr>
            <a:r>
              <a:rPr lang="es-MX" sz="1200" dirty="0" smtClean="0"/>
              <a:t> El descenso más importante se dio entre 1999 y 2006, pasó de 21.5 a 15.5% (6 </a:t>
            </a:r>
            <a:r>
              <a:rPr lang="es-MX" sz="1200" dirty="0" err="1" smtClean="0"/>
              <a:t>pp</a:t>
            </a:r>
            <a:r>
              <a:rPr lang="es-MX" sz="1200" dirty="0" smtClean="0"/>
              <a:t> en siete años) a nivel nacional.</a:t>
            </a:r>
          </a:p>
          <a:p>
            <a:pPr algn="just">
              <a:buFont typeface="Arial" pitchFamily="34" charset="0"/>
              <a:buChar char="•"/>
            </a:pPr>
            <a:r>
              <a:rPr lang="es-MX" sz="1200" dirty="0" smtClean="0"/>
              <a:t> </a:t>
            </a:r>
            <a:r>
              <a:rPr lang="es-MX" sz="1200" b="1" dirty="0" smtClean="0"/>
              <a:t>La Región Centro </a:t>
            </a:r>
            <a:r>
              <a:rPr lang="es-MX" sz="1200" dirty="0" smtClean="0"/>
              <a:t>del país tuvo su mayor descenso entre 1988 y 1999, continuando a la baja; actualmente su </a:t>
            </a:r>
            <a:r>
              <a:rPr lang="es-MX" sz="1200" b="1" dirty="0" smtClean="0"/>
              <a:t>prevalencia es de 11.4% , </a:t>
            </a:r>
            <a:r>
              <a:rPr lang="es-MX" sz="1200" dirty="0" smtClean="0"/>
              <a:t>ligeramente por debajo de la prevalencia nacional </a:t>
            </a:r>
            <a:r>
              <a:rPr lang="es-MX" sz="1200" b="1" dirty="0" smtClean="0"/>
              <a:t>(13.6%) </a:t>
            </a:r>
          </a:p>
          <a:p>
            <a:pPr algn="just">
              <a:buFont typeface="Arial" pitchFamily="34" charset="0"/>
              <a:buChar char="•"/>
            </a:pPr>
            <a:r>
              <a:rPr lang="es-MX" sz="1200" b="1" dirty="0" smtClean="0"/>
              <a:t> Las zonas rurales del centro son las más afectadas</a:t>
            </a:r>
            <a:r>
              <a:rPr lang="es-MX" sz="1200" dirty="0" smtClean="0"/>
              <a:t>, con una </a:t>
            </a:r>
            <a:r>
              <a:rPr lang="es-MX" sz="1200" b="1" dirty="0" smtClean="0"/>
              <a:t>prevalencia actual de 14.7% en el medio rural  vs 9.9% en medio urbano. </a:t>
            </a:r>
          </a:p>
          <a:p>
            <a:pPr algn="just">
              <a:buFont typeface="Arial" pitchFamily="34" charset="0"/>
              <a:buChar char="•"/>
            </a:pPr>
            <a:r>
              <a:rPr lang="es-MX" sz="1200" dirty="0" smtClean="0"/>
              <a:t>De igual manera por debajo de las prevalencias nacionales (rural 20.9% vs urbano 11.1%).</a:t>
            </a:r>
          </a:p>
          <a:p>
            <a:endParaRPr lang="es-MX" dirty="0"/>
          </a:p>
        </p:txBody>
      </p:sp>
      <p:sp>
        <p:nvSpPr>
          <p:cNvPr id="4" name="3 Marcador de número de diapositiva"/>
          <p:cNvSpPr>
            <a:spLocks noGrp="1"/>
          </p:cNvSpPr>
          <p:nvPr>
            <p:ph type="sldNum" sz="quarter" idx="10"/>
          </p:nvPr>
        </p:nvSpPr>
        <p:spPr/>
        <p:txBody>
          <a:bodyPr/>
          <a:lstStyle/>
          <a:p>
            <a:fld id="{31276810-C064-4FA2-9CCF-457B82A6D6F4}" type="slidenum">
              <a:rPr lang="es-MX" smtClean="0"/>
              <a:pPr/>
              <a:t>3</a:t>
            </a:fld>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buFont typeface="Arial" pitchFamily="34" charset="0"/>
              <a:buChar char="•"/>
            </a:pPr>
            <a:r>
              <a:rPr lang="es-MX" sz="1000" dirty="0" smtClean="0"/>
              <a:t>Prácticas de lactancia están muy por debajo de la recomendación de la OMS </a:t>
            </a:r>
            <a:r>
              <a:rPr lang="es-MX" sz="1000" b="1" dirty="0" smtClean="0"/>
              <a:t>(LME &lt;6m)</a:t>
            </a:r>
          </a:p>
          <a:p>
            <a:pPr>
              <a:buFont typeface="Arial" pitchFamily="34" charset="0"/>
              <a:buChar char="•"/>
            </a:pPr>
            <a:r>
              <a:rPr lang="es-MX" sz="1000" b="1" dirty="0" smtClean="0"/>
              <a:t> </a:t>
            </a:r>
            <a:r>
              <a:rPr lang="es-MX" sz="1000" dirty="0" smtClean="0"/>
              <a:t>Preocupante el deterioro en la LME&lt;6m; la disminución en el ámbito nacional fue de casi 8 </a:t>
            </a:r>
            <a:r>
              <a:rPr lang="es-MX" sz="1000" dirty="0" err="1" smtClean="0"/>
              <a:t>pp</a:t>
            </a:r>
            <a:r>
              <a:rPr lang="es-MX" sz="1000" dirty="0" smtClean="0"/>
              <a:t> </a:t>
            </a:r>
            <a:r>
              <a:rPr lang="es-MX" sz="1000" b="1" dirty="0" smtClean="0"/>
              <a:t>(de 22.3% a 14.4%),</a:t>
            </a:r>
          </a:p>
          <a:p>
            <a:r>
              <a:rPr lang="es-MX" sz="1000" dirty="0" smtClean="0"/>
              <a:t>mientras que en el medio rural fue mucho más grave, ya que bajó a la mitad</a:t>
            </a:r>
            <a:r>
              <a:rPr lang="es-MX" sz="1000" b="1" dirty="0" smtClean="0"/>
              <a:t> (de 36.9% a 18.5%).</a:t>
            </a:r>
            <a:endParaRPr lang="es-MX" sz="1000" dirty="0" smtClean="0"/>
          </a:p>
          <a:p>
            <a:pPr>
              <a:buFont typeface="Arial" pitchFamily="34" charset="0"/>
              <a:buChar char="•"/>
            </a:pPr>
            <a:endParaRPr lang="es-MX" sz="1000" dirty="0" smtClean="0"/>
          </a:p>
          <a:p>
            <a:pPr>
              <a:buFont typeface="Arial" pitchFamily="34" charset="0"/>
              <a:buChar char="•"/>
            </a:pPr>
            <a:r>
              <a:rPr lang="es-MX" sz="1000" dirty="0" smtClean="0"/>
              <a:t> La alimentación infantil correcta es uno de los pilares más importantes para la promoción de la salud. </a:t>
            </a:r>
          </a:p>
          <a:p>
            <a:pPr>
              <a:buFont typeface="Arial" pitchFamily="34" charset="0"/>
              <a:buChar char="•"/>
            </a:pPr>
            <a:r>
              <a:rPr lang="es-MX" sz="1000" dirty="0" smtClean="0"/>
              <a:t> La lactancia materna adecuada es considerada una de las medidas más costo-efectivas para evitar enfermedad y muerte en la etapa infantil y preescolar. </a:t>
            </a:r>
          </a:p>
          <a:p>
            <a:pPr>
              <a:buFont typeface="Arial" pitchFamily="34" charset="0"/>
              <a:buChar char="•"/>
            </a:pPr>
            <a:r>
              <a:rPr lang="es-MX" sz="1000" dirty="0" smtClean="0"/>
              <a:t> Los resultados sobre las prácticas de lactancia materna en México muestran que están muy alejadas de lo que recomienda la OMS, y que serían las compatibles con una óptima salud y supervivencia del niño. Este hallazgo es preocupante para la salud pública porque la lactancia ofrece protección contra las enfermedades más comunes de la infancia que son las principales causas de mortalidad.</a:t>
            </a:r>
          </a:p>
          <a:p>
            <a:pPr>
              <a:buFont typeface="Arial" pitchFamily="34" charset="0"/>
              <a:buChar char="•"/>
            </a:pPr>
            <a:r>
              <a:rPr lang="es-MX" sz="1000" dirty="0" smtClean="0"/>
              <a:t> El pobre desempeño de los indicadores de lactancia se debe a una temprana introducción de fórmulas lácteas y de la alimentación complementaria.</a:t>
            </a:r>
            <a:endParaRPr lang="es-MX" sz="1000" dirty="0"/>
          </a:p>
        </p:txBody>
      </p:sp>
      <p:sp>
        <p:nvSpPr>
          <p:cNvPr id="4" name="3 Marcador de número de diapositiva"/>
          <p:cNvSpPr>
            <a:spLocks noGrp="1"/>
          </p:cNvSpPr>
          <p:nvPr>
            <p:ph type="sldNum" sz="quarter" idx="10"/>
          </p:nvPr>
        </p:nvSpPr>
        <p:spPr/>
        <p:txBody>
          <a:bodyPr/>
          <a:lstStyle/>
          <a:p>
            <a:fld id="{31276810-C064-4FA2-9CCF-457B82A6D6F4}" type="slidenum">
              <a:rPr lang="es-MX" smtClean="0"/>
              <a:pPr/>
              <a:t>5</a:t>
            </a:fld>
            <a:endParaRPr lang="es-MX"/>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defTabSz="932505">
              <a:defRPr/>
            </a:pPr>
            <a:r>
              <a:rPr lang="es-MX" dirty="0" smtClean="0"/>
              <a:t> </a:t>
            </a:r>
            <a:r>
              <a:rPr lang="es-MX" sz="1200" dirty="0" smtClean="0"/>
              <a:t> </a:t>
            </a:r>
            <a:r>
              <a:rPr lang="es-MX" sz="1200" dirty="0" smtClean="0">
                <a:solidFill>
                  <a:schemeClr val="tx1"/>
                </a:solidFill>
              </a:rPr>
              <a:t>La </a:t>
            </a:r>
            <a:r>
              <a:rPr lang="es-MX" sz="1200" b="1" dirty="0" smtClean="0">
                <a:solidFill>
                  <a:schemeClr val="tx1"/>
                </a:solidFill>
              </a:rPr>
              <a:t>correcta alimentación complementaria </a:t>
            </a:r>
            <a:r>
              <a:rPr lang="es-MX" sz="1200" dirty="0" smtClean="0">
                <a:solidFill>
                  <a:schemeClr val="tx1"/>
                </a:solidFill>
              </a:rPr>
              <a:t>e disminuye el riesgo de desnutrición y deficiencias de micronutrimentos.</a:t>
            </a:r>
          </a:p>
          <a:p>
            <a:pPr>
              <a:spcBef>
                <a:spcPts val="600"/>
              </a:spcBef>
              <a:buFont typeface="Arial" pitchFamily="34" charset="0"/>
              <a:buChar char="•"/>
            </a:pPr>
            <a:r>
              <a:rPr lang="es-MX" sz="1200" dirty="0" smtClean="0">
                <a:solidFill>
                  <a:schemeClr val="tx1"/>
                </a:solidFill>
              </a:rPr>
              <a:t> </a:t>
            </a:r>
            <a:r>
              <a:rPr lang="es-MX" sz="1200" dirty="0" smtClean="0"/>
              <a:t>A diferencia de las prácticas de lactancia, aquéllas de </a:t>
            </a:r>
            <a:r>
              <a:rPr lang="es-MX" sz="1200" b="1" dirty="0" smtClean="0"/>
              <a:t>alimentación complementaria en general se acercan más a las recomendaciones </a:t>
            </a:r>
            <a:r>
              <a:rPr lang="es-MX" sz="1200" dirty="0" smtClean="0"/>
              <a:t>de la OMS. Un mayor porcentaje de niños cumplen con una dieta variada y consumen alimentos ricos en hierro.</a:t>
            </a:r>
          </a:p>
          <a:p>
            <a:pPr>
              <a:spcBef>
                <a:spcPts val="600"/>
              </a:spcBef>
              <a:buFont typeface="Arial" pitchFamily="34" charset="0"/>
              <a:buChar char="•"/>
            </a:pPr>
            <a:r>
              <a:rPr lang="es-MX" sz="1200" dirty="0" smtClean="0"/>
              <a:t> Los niños </a:t>
            </a:r>
            <a:r>
              <a:rPr lang="es-MX" sz="1200" b="1" dirty="0" smtClean="0"/>
              <a:t>menores de dos años tienen dietas más variadas</a:t>
            </a:r>
            <a:r>
              <a:rPr lang="es-MX" sz="1200" dirty="0" smtClean="0"/>
              <a:t>, que incluyen </a:t>
            </a:r>
            <a:r>
              <a:rPr lang="es-MX" sz="1200" b="1" dirty="0" smtClean="0"/>
              <a:t>mayor consumo de alimentos ricos en hierro</a:t>
            </a:r>
            <a:r>
              <a:rPr lang="es-MX" sz="1200" dirty="0" smtClean="0"/>
              <a:t>, introducción de alimentos sólidos, semisólidos y suaves, y una </a:t>
            </a:r>
            <a:r>
              <a:rPr lang="es-MX" sz="1200" b="1" dirty="0" smtClean="0"/>
              <a:t>mayor diversidad alimentaria</a:t>
            </a:r>
            <a:r>
              <a:rPr lang="es-MX" sz="1200" dirty="0" smtClean="0"/>
              <a:t>, e </a:t>
            </a:r>
            <a:r>
              <a:rPr lang="es-MX" sz="1200" b="1" dirty="0" smtClean="0"/>
              <a:t>ingesta de alimentos más frecuentemente.</a:t>
            </a:r>
          </a:p>
        </p:txBody>
      </p:sp>
      <p:sp>
        <p:nvSpPr>
          <p:cNvPr id="4" name="3 Marcador de número de diapositiva"/>
          <p:cNvSpPr>
            <a:spLocks noGrp="1"/>
          </p:cNvSpPr>
          <p:nvPr>
            <p:ph type="sldNum" sz="quarter" idx="10"/>
          </p:nvPr>
        </p:nvSpPr>
        <p:spPr/>
        <p:txBody>
          <a:bodyPr/>
          <a:lstStyle/>
          <a:p>
            <a:fld id="{31276810-C064-4FA2-9CCF-457B82A6D6F4}" type="slidenum">
              <a:rPr lang="es-MX" smtClean="0"/>
              <a:pPr/>
              <a:t>6</a:t>
            </a:fld>
            <a:endParaRPr lang="es-MX"/>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buFont typeface="Arial" pitchFamily="34" charset="0"/>
              <a:buChar char="•"/>
            </a:pPr>
            <a:r>
              <a:rPr lang="es-MX" sz="1200" dirty="0" smtClean="0"/>
              <a:t> La </a:t>
            </a:r>
            <a:r>
              <a:rPr lang="es-MX" sz="1200" b="1" dirty="0" smtClean="0"/>
              <a:t>anemia tiene efectos deletéreos sobre el desarrollo </a:t>
            </a:r>
            <a:r>
              <a:rPr lang="es-MX" sz="1200" dirty="0" smtClean="0"/>
              <a:t>de la capacidad de pensamiento.</a:t>
            </a:r>
          </a:p>
          <a:p>
            <a:pPr algn="just">
              <a:buFont typeface="Arial" pitchFamily="34" charset="0"/>
              <a:buChar char="•"/>
            </a:pPr>
            <a:r>
              <a:rPr lang="es-MX" sz="1200" dirty="0" smtClean="0"/>
              <a:t>Necesario </a:t>
            </a:r>
            <a:r>
              <a:rPr lang="es-MX" sz="1200" dirty="0" err="1" smtClean="0"/>
              <a:t>reanalizar</a:t>
            </a:r>
            <a:r>
              <a:rPr lang="es-MX" sz="1200" dirty="0" smtClean="0"/>
              <a:t> intervenciones focalizadas en los niños de mayor vulnerabilidad para combatir la anemia, sobre todo en las niñas que llegarán al periodo de adolescencia.</a:t>
            </a:r>
          </a:p>
        </p:txBody>
      </p:sp>
      <p:sp>
        <p:nvSpPr>
          <p:cNvPr id="4" name="3 Marcador de número de diapositiva"/>
          <p:cNvSpPr>
            <a:spLocks noGrp="1"/>
          </p:cNvSpPr>
          <p:nvPr>
            <p:ph type="sldNum" sz="quarter" idx="10"/>
          </p:nvPr>
        </p:nvSpPr>
        <p:spPr/>
        <p:txBody>
          <a:bodyPr/>
          <a:lstStyle/>
          <a:p>
            <a:fld id="{31276810-C064-4FA2-9CCF-457B82A6D6F4}" type="slidenum">
              <a:rPr lang="es-MX" smtClean="0"/>
              <a:pPr/>
              <a:t>7</a:t>
            </a:fld>
            <a:endParaRPr lang="es-MX"/>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buFont typeface="Arial" pitchFamily="34" charset="0"/>
              <a:buChar char="•"/>
            </a:pPr>
            <a:r>
              <a:rPr lang="es-MX" sz="900" dirty="0" smtClean="0"/>
              <a:t> </a:t>
            </a:r>
            <a:r>
              <a:rPr lang="es-MX" sz="900" b="1" dirty="0" smtClean="0"/>
              <a:t>No se observaron diferencias estadísticas </a:t>
            </a:r>
            <a:r>
              <a:rPr lang="es-MX" sz="900" dirty="0" smtClean="0"/>
              <a:t>en la prevalencia de anemia de los niños preescolares y escolares </a:t>
            </a:r>
            <a:r>
              <a:rPr lang="es-MX" sz="900" b="1" dirty="0" smtClean="0"/>
              <a:t>entre las cuatro regiones.</a:t>
            </a:r>
            <a:endParaRPr lang="es-MX" sz="900" dirty="0" smtClean="0"/>
          </a:p>
          <a:p>
            <a:pPr algn="just">
              <a:buFont typeface="Arial" pitchFamily="34" charset="0"/>
              <a:buChar char="•"/>
            </a:pPr>
            <a:r>
              <a:rPr lang="es-MX" sz="900" smtClean="0"/>
              <a:t>  En </a:t>
            </a:r>
            <a:r>
              <a:rPr lang="es-MX" sz="900" b="1" smtClean="0"/>
              <a:t>preescolares</a:t>
            </a:r>
            <a:r>
              <a:rPr lang="es-MX" sz="900" smtClean="0"/>
              <a:t> en un periodo de 13 años (1999-2012) la anemia </a:t>
            </a:r>
            <a:r>
              <a:rPr lang="es-MX" sz="900" b="1" smtClean="0"/>
              <a:t>disminuyó 9.5 pp</a:t>
            </a:r>
            <a:r>
              <a:rPr lang="es-MX" sz="900" smtClean="0"/>
              <a:t> </a:t>
            </a:r>
            <a:r>
              <a:rPr lang="es-MX" sz="900" b="1" smtClean="0"/>
              <a:t>en la zona centro del país. Es el grupo con mayor prevalencia.</a:t>
            </a:r>
          </a:p>
          <a:p>
            <a:pPr algn="just">
              <a:buFont typeface="Arial" pitchFamily="34" charset="0"/>
              <a:buChar char="•"/>
            </a:pPr>
            <a:r>
              <a:rPr lang="es-MX" sz="900" smtClean="0"/>
              <a:t> En </a:t>
            </a:r>
            <a:r>
              <a:rPr lang="es-MX" sz="900" b="1" smtClean="0"/>
              <a:t>escolares</a:t>
            </a:r>
            <a:r>
              <a:rPr lang="es-MX" sz="900" smtClean="0"/>
              <a:t> en el mismo periodo (1999-2012), la anemia </a:t>
            </a:r>
            <a:r>
              <a:rPr lang="es-MX" sz="900" b="1" smtClean="0"/>
              <a:t>disminuyó 5 pp </a:t>
            </a:r>
            <a:r>
              <a:rPr lang="es-MX" sz="900" smtClean="0"/>
              <a:t>en el centro del país.</a:t>
            </a:r>
          </a:p>
          <a:p>
            <a:pPr algn="just">
              <a:buFont typeface="Arial" pitchFamily="34" charset="0"/>
              <a:buNone/>
            </a:pPr>
            <a:endParaRPr lang="es-MX" sz="900" smtClean="0"/>
          </a:p>
          <a:p>
            <a:r>
              <a:rPr lang="es-MX" sz="900" smtClean="0"/>
              <a:t>Las </a:t>
            </a:r>
            <a:r>
              <a:rPr lang="es-MX" sz="900" dirty="0" smtClean="0"/>
              <a:t>estrategias</a:t>
            </a:r>
            <a:r>
              <a:rPr lang="es-MX" sz="900" baseline="0" dirty="0" smtClean="0"/>
              <a:t> para prevención de anemia deben comprender:</a:t>
            </a:r>
          </a:p>
          <a:p>
            <a:pPr>
              <a:buFont typeface="Arial" pitchFamily="34" charset="0"/>
              <a:buChar char="•"/>
            </a:pPr>
            <a:r>
              <a:rPr lang="es-MX" sz="900" baseline="0" dirty="0" smtClean="0"/>
              <a:t> </a:t>
            </a:r>
            <a:r>
              <a:rPr lang="es-MX" sz="900" dirty="0" smtClean="0"/>
              <a:t>orientación alimentaria, dirigida a fomentar el consumo de una dieta con alto contenido de hierro y otros nutrientes y bajo contenido de elementos que interfieren con la absorción del hierro,</a:t>
            </a:r>
          </a:p>
          <a:p>
            <a:pPr>
              <a:buFont typeface="Arial" pitchFamily="34" charset="0"/>
              <a:buChar char="•"/>
            </a:pPr>
            <a:r>
              <a:rPr lang="es-MX" sz="900" dirty="0" smtClean="0"/>
              <a:t> disminución en el consumo de calorías vacías y </a:t>
            </a:r>
          </a:p>
          <a:p>
            <a:pPr>
              <a:buFont typeface="Arial" pitchFamily="34" charset="0"/>
              <a:buChar char="•"/>
            </a:pPr>
            <a:r>
              <a:rPr lang="es-MX" sz="900" dirty="0" smtClean="0"/>
              <a:t> disponibilidad de alimentos enriquecidos o suplementos con hierro.</a:t>
            </a:r>
            <a:endParaRPr lang="es-MX" sz="900" dirty="0"/>
          </a:p>
        </p:txBody>
      </p:sp>
      <p:sp>
        <p:nvSpPr>
          <p:cNvPr id="4" name="3 Marcador de número de diapositiva"/>
          <p:cNvSpPr>
            <a:spLocks noGrp="1"/>
          </p:cNvSpPr>
          <p:nvPr>
            <p:ph type="sldNum" sz="quarter" idx="10"/>
          </p:nvPr>
        </p:nvSpPr>
        <p:spPr/>
        <p:txBody>
          <a:bodyPr/>
          <a:lstStyle/>
          <a:p>
            <a:fld id="{31276810-C064-4FA2-9CCF-457B82A6D6F4}" type="slidenum">
              <a:rPr lang="es-MX" smtClean="0"/>
              <a:pPr/>
              <a:t>8</a:t>
            </a:fld>
            <a:endParaRPr lang="es-MX"/>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buFont typeface="Arial" pitchFamily="34" charset="0"/>
              <a:buChar char="•"/>
            </a:pPr>
            <a:r>
              <a:rPr lang="es-MX" sz="1200" dirty="0" smtClean="0"/>
              <a:t>Mujeres embarazadas: grupos con mayor prevalencia fueron el de 12 a 19 años (19.6%) y el de 30 a 39 años (19.0%). </a:t>
            </a:r>
          </a:p>
          <a:p>
            <a:pPr algn="just">
              <a:buFont typeface="Arial" pitchFamily="34" charset="0"/>
              <a:buChar char="•"/>
            </a:pPr>
            <a:r>
              <a:rPr lang="es-MX" sz="1200" dirty="0" smtClean="0"/>
              <a:t> Mujeres no embarazadas: grupos más afectados fueron los de 40 a 49 años (16.2%) y el de 30 a 39 años (13.3%).</a:t>
            </a:r>
          </a:p>
          <a:p>
            <a:pPr algn="just">
              <a:buFont typeface="Arial" pitchFamily="34" charset="0"/>
              <a:buChar char="•"/>
            </a:pPr>
            <a:r>
              <a:rPr lang="es-MX" sz="1200" dirty="0" smtClean="0"/>
              <a:t> En un lapso de 13 años, la disminución en la prevalencia de anemia ha sido mayor en las mujeres embarazadas de las áreas urbanas (15.3 </a:t>
            </a:r>
            <a:r>
              <a:rPr lang="es-MX" sz="1200" dirty="0" err="1" smtClean="0"/>
              <a:t>pp</a:t>
            </a:r>
            <a:r>
              <a:rPr lang="es-MX" sz="1200" dirty="0" smtClean="0"/>
              <a:t>) en contraste con las que habitan en áreas rurales (8.9 </a:t>
            </a:r>
            <a:r>
              <a:rPr lang="es-MX" sz="1200" dirty="0" err="1" smtClean="0"/>
              <a:t>pp</a:t>
            </a:r>
            <a:r>
              <a:rPr lang="es-MX" sz="1200" dirty="0" smtClean="0"/>
              <a:t>).</a:t>
            </a:r>
          </a:p>
          <a:p>
            <a:pPr algn="just">
              <a:buFont typeface="Arial" pitchFamily="34" charset="0"/>
              <a:buChar char="•"/>
            </a:pPr>
            <a:r>
              <a:rPr lang="es-MX" sz="1200" dirty="0" smtClean="0"/>
              <a:t> Las regiones </a:t>
            </a:r>
            <a:r>
              <a:rPr lang="es-MX" sz="1200" b="1" dirty="0" smtClean="0"/>
              <a:t>centro, Ciudad de México y sur </a:t>
            </a:r>
            <a:r>
              <a:rPr lang="es-MX" sz="1200" dirty="0" smtClean="0"/>
              <a:t>del país tuvieron una </a:t>
            </a:r>
            <a:r>
              <a:rPr lang="es-MX" sz="1200" b="1" dirty="0" smtClean="0"/>
              <a:t>disminución en la prevalencia </a:t>
            </a:r>
            <a:r>
              <a:rPr lang="es-MX" sz="1200" dirty="0" smtClean="0"/>
              <a:t>de anemia de </a:t>
            </a:r>
            <a:r>
              <a:rPr lang="es-MX" sz="1200" b="1" dirty="0" smtClean="0"/>
              <a:t>10 pp</a:t>
            </a:r>
            <a:r>
              <a:rPr lang="es-MX" sz="1200" dirty="0" smtClean="0"/>
              <a:t>.</a:t>
            </a:r>
            <a:r>
              <a:rPr lang="es-MX" sz="1200" b="1" dirty="0" smtClean="0"/>
              <a:t>, en contraste la Región Norte que fue de  24 pp.</a:t>
            </a:r>
          </a:p>
          <a:p>
            <a:endParaRPr lang="es-MX" dirty="0"/>
          </a:p>
        </p:txBody>
      </p:sp>
      <p:sp>
        <p:nvSpPr>
          <p:cNvPr id="4" name="3 Marcador de número de diapositiva"/>
          <p:cNvSpPr>
            <a:spLocks noGrp="1"/>
          </p:cNvSpPr>
          <p:nvPr>
            <p:ph type="sldNum" sz="quarter" idx="10"/>
          </p:nvPr>
        </p:nvSpPr>
        <p:spPr/>
        <p:txBody>
          <a:bodyPr/>
          <a:lstStyle/>
          <a:p>
            <a:fld id="{31276810-C064-4FA2-9CCF-457B82A6D6F4}" type="slidenum">
              <a:rPr lang="es-MX" smtClean="0"/>
              <a:pPr/>
              <a:t>9</a:t>
            </a:fld>
            <a:endParaRPr lang="es-MX"/>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31276810-C064-4FA2-9CCF-457B82A6D6F4}" type="slidenum">
              <a:rPr lang="es-MX" smtClean="0"/>
              <a:pPr/>
              <a:t>10</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63582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946D7CF9-D0D7-459B-A656-1D25F7C31F37}" type="datetimeFigureOut">
              <a:rPr lang="es-MX" smtClean="0"/>
              <a:pPr/>
              <a:t>08/08/2013</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9AABFF04-92DA-47AD-9918-7F455C029D14}"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635824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6 Image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65396" y="0"/>
            <a:ext cx="2579700" cy="1052736"/>
          </a:xfrm>
          <a:prstGeom prst="rect">
            <a:avLst/>
          </a:prstGeom>
        </p:spPr>
      </p:pic>
      <p:sp>
        <p:nvSpPr>
          <p:cNvPr id="8" name="7 Rectángulo"/>
          <p:cNvSpPr/>
          <p:nvPr/>
        </p:nvSpPr>
        <p:spPr>
          <a:xfrm>
            <a:off x="0" y="1046206"/>
            <a:ext cx="9145096" cy="45719"/>
          </a:xfrm>
          <a:prstGeom prst="rect">
            <a:avLst/>
          </a:prstGeom>
          <a:solidFill>
            <a:schemeClr val="bg1"/>
          </a:solidFill>
          <a:ln>
            <a:noFill/>
          </a:ln>
          <a:effectLst>
            <a:outerShdw blurRad="50800" dist="38100" dir="8100000" algn="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Rectángulo"/>
          <p:cNvSpPr/>
          <p:nvPr/>
        </p:nvSpPr>
        <p:spPr>
          <a:xfrm rot="10800000">
            <a:off x="-13704" y="6669360"/>
            <a:ext cx="9145096" cy="45719"/>
          </a:xfrm>
          <a:prstGeom prst="rect">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xmlns="" val="25984244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19050"/>
            <a:ext cx="9108504" cy="1714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Rectángulo"/>
          <p:cNvSpPr/>
          <p:nvPr/>
        </p:nvSpPr>
        <p:spPr>
          <a:xfrm>
            <a:off x="0" y="3429000"/>
            <a:ext cx="9144000" cy="34290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9" name="8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32960" y="0"/>
            <a:ext cx="3277721" cy="3429000"/>
          </a:xfrm>
          <a:prstGeom prst="rect">
            <a:avLst/>
          </a:prstGeom>
        </p:spPr>
      </p:pic>
      <p:sp>
        <p:nvSpPr>
          <p:cNvPr id="10" name="9 CuadroTexto"/>
          <p:cNvSpPr txBox="1"/>
          <p:nvPr/>
        </p:nvSpPr>
        <p:spPr>
          <a:xfrm>
            <a:off x="539552" y="3500438"/>
            <a:ext cx="7920880" cy="3231654"/>
          </a:xfrm>
          <a:prstGeom prst="rect">
            <a:avLst/>
          </a:prstGeom>
          <a:noFill/>
        </p:spPr>
        <p:txBody>
          <a:bodyPr wrap="square" rtlCol="0">
            <a:spAutoFit/>
          </a:bodyPr>
          <a:lstStyle/>
          <a:p>
            <a:pPr algn="ctr"/>
            <a:r>
              <a:rPr lang="es-MX" sz="3200" b="1" dirty="0" smtClean="0">
                <a:solidFill>
                  <a:schemeClr val="bg1"/>
                </a:solidFill>
              </a:rPr>
              <a:t>Cruzada Nacional contra el Hambre</a:t>
            </a:r>
          </a:p>
          <a:p>
            <a:pPr algn="ctr"/>
            <a:endParaRPr lang="es-MX" sz="3200" b="1" dirty="0" smtClean="0">
              <a:solidFill>
                <a:schemeClr val="bg1"/>
              </a:solidFill>
            </a:endParaRPr>
          </a:p>
          <a:p>
            <a:pPr algn="ctr"/>
            <a:r>
              <a:rPr lang="es-MX" sz="3200" b="1" dirty="0" smtClean="0">
                <a:solidFill>
                  <a:schemeClr val="bg1"/>
                </a:solidFill>
              </a:rPr>
              <a:t>Contexto de la problemática</a:t>
            </a:r>
          </a:p>
          <a:p>
            <a:pPr algn="ctr"/>
            <a:endParaRPr lang="es-MX" sz="3200" b="1" dirty="0" smtClean="0">
              <a:solidFill>
                <a:schemeClr val="bg1"/>
              </a:solidFill>
            </a:endParaRPr>
          </a:p>
          <a:p>
            <a:pPr algn="ctr"/>
            <a:r>
              <a:rPr lang="es-MX" sz="2000" b="1" dirty="0" smtClean="0">
                <a:solidFill>
                  <a:schemeClr val="bg1"/>
                </a:solidFill>
              </a:rPr>
              <a:t>Guadalajara, Jalisco </a:t>
            </a:r>
          </a:p>
          <a:p>
            <a:pPr algn="ctr"/>
            <a:r>
              <a:rPr lang="es-MX" sz="2000" b="1" dirty="0" smtClean="0">
                <a:solidFill>
                  <a:schemeClr val="bg1"/>
                </a:solidFill>
              </a:rPr>
              <a:t>9 y 10 de agosto de 2013</a:t>
            </a:r>
          </a:p>
          <a:p>
            <a:pPr algn="ctr"/>
            <a:endParaRPr lang="es-MX" sz="2800" b="1" dirty="0">
              <a:solidFill>
                <a:schemeClr val="bg1"/>
              </a:solidFill>
              <a:latin typeface="+mj-lt"/>
              <a:cs typeface="Times New Roman" pitchFamily="18" charset="0"/>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9105" y="6212555"/>
            <a:ext cx="1336551" cy="54732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151640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25470"/>
          </a:xfrm>
        </p:spPr>
        <p:txBody>
          <a:bodyPr>
            <a:normAutofit/>
          </a:bodyPr>
          <a:lstStyle/>
          <a:p>
            <a:pPr algn="l"/>
            <a:r>
              <a:rPr lang="es-MX" sz="4000" b="1" dirty="0">
                <a:solidFill>
                  <a:schemeClr val="bg1">
                    <a:lumMod val="50000"/>
                  </a:schemeClr>
                </a:solidFill>
              </a:rPr>
              <a:t>Inseguridad alimentaria</a:t>
            </a:r>
          </a:p>
        </p:txBody>
      </p:sp>
      <p:sp>
        <p:nvSpPr>
          <p:cNvPr id="3" name="2 Marcador de contenido"/>
          <p:cNvSpPr>
            <a:spLocks noGrp="1"/>
          </p:cNvSpPr>
          <p:nvPr>
            <p:ph idx="1"/>
          </p:nvPr>
        </p:nvSpPr>
        <p:spPr>
          <a:xfrm>
            <a:off x="323528" y="1196752"/>
            <a:ext cx="8568952" cy="1108720"/>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algn="just"/>
            <a:r>
              <a:rPr lang="es-MX" sz="2000" dirty="0" smtClean="0"/>
              <a:t>La población con carencia por acceso a la alimentación fue de 24.9% en 2010 a nivel nacional, </a:t>
            </a:r>
            <a:r>
              <a:rPr lang="es-MX" sz="2000" b="1" dirty="0" smtClean="0"/>
              <a:t>3.2 puntos porcentuales más que en 2008</a:t>
            </a:r>
          </a:p>
          <a:p>
            <a:pPr lvl="1" algn="just"/>
            <a:r>
              <a:rPr lang="es-MX" sz="1500" dirty="0" smtClean="0"/>
              <a:t>Aumentó el porcentaje de personas que reportaron haber variado su alimentación o que algún miembro de la familia no se alimentó lo suficiente algún día por un problema económico.  Estrecha relación con la evolución del poder adquisitivo del ingreso.</a:t>
            </a:r>
            <a:endParaRPr lang="es-MX" sz="2600" dirty="0"/>
          </a:p>
        </p:txBody>
      </p:sp>
      <p:pic>
        <p:nvPicPr>
          <p:cNvPr id="1026" name="Picture 2"/>
          <p:cNvPicPr>
            <a:picLocks noChangeAspect="1" noChangeArrowheads="1"/>
          </p:cNvPicPr>
          <p:nvPr/>
        </p:nvPicPr>
        <p:blipFill>
          <a:blip r:embed="rId3" cstate="print">
            <a:lum bright="-10000" contrast="20000"/>
          </a:blip>
          <a:srcRect r="18571"/>
          <a:stretch>
            <a:fillRect/>
          </a:stretch>
        </p:blipFill>
        <p:spPr bwMode="auto">
          <a:xfrm>
            <a:off x="107504" y="2564904"/>
            <a:ext cx="3816424" cy="3960441"/>
          </a:xfrm>
          <a:prstGeom prst="rect">
            <a:avLst/>
          </a:prstGeom>
          <a:ln>
            <a:headEnd/>
            <a:tailEnd/>
          </a:ln>
        </p:spPr>
        <p:style>
          <a:lnRef idx="2">
            <a:schemeClr val="dk1"/>
          </a:lnRef>
          <a:fillRef idx="1">
            <a:schemeClr val="lt1"/>
          </a:fillRef>
          <a:effectRef idx="0">
            <a:schemeClr val="dk1"/>
          </a:effectRef>
          <a:fontRef idx="minor">
            <a:schemeClr val="dk1"/>
          </a:fontRef>
        </p:style>
      </p:pic>
      <p:graphicFrame>
        <p:nvGraphicFramePr>
          <p:cNvPr id="6" name="2 Gráfico"/>
          <p:cNvGraphicFramePr/>
          <p:nvPr/>
        </p:nvGraphicFramePr>
        <p:xfrm>
          <a:off x="3815408" y="2420888"/>
          <a:ext cx="5328592" cy="416584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251520" y="5286388"/>
            <a:ext cx="8892480" cy="1107996"/>
          </a:xfrm>
          <a:prstGeom prst="rect">
            <a:avLst/>
          </a:prstGeom>
          <a:noFill/>
        </p:spPr>
        <p:txBody>
          <a:bodyPr wrap="square" rtlCol="0">
            <a:spAutoFit/>
          </a:bodyPr>
          <a:lstStyle/>
          <a:p>
            <a:pPr>
              <a:spcBef>
                <a:spcPts val="600"/>
              </a:spcBef>
            </a:pPr>
            <a:r>
              <a:rPr lang="es-MX" sz="1400" dirty="0" smtClean="0"/>
              <a:t> </a:t>
            </a:r>
            <a:r>
              <a:rPr lang="es-MX" sz="1400" b="1" dirty="0" smtClean="0"/>
              <a:t>Acceso a la alimentación</a:t>
            </a:r>
            <a:r>
              <a:rPr lang="es-MX" sz="1400" dirty="0" smtClean="0"/>
              <a:t>: magnitud de la población cuyo ingreso es insuficiente para acceder a los alimentos básicos. </a:t>
            </a:r>
          </a:p>
          <a:p>
            <a:pPr>
              <a:spcBef>
                <a:spcPts val="600"/>
              </a:spcBef>
              <a:buFont typeface="Arial" pitchFamily="34" charset="0"/>
              <a:buChar char="•"/>
            </a:pPr>
            <a:endParaRPr lang="es-MX" sz="1400" dirty="0" smtClean="0"/>
          </a:p>
          <a:p>
            <a:pPr>
              <a:spcBef>
                <a:spcPts val="600"/>
              </a:spcBef>
              <a:buFont typeface="Arial" pitchFamily="34" charset="0"/>
              <a:buChar char="•"/>
            </a:pPr>
            <a:r>
              <a:rPr lang="es-MX" sz="1400" dirty="0" smtClean="0"/>
              <a:t>14 entidades , entre ellas JALISCO, tienen porcentajes de población con carencia de acceso a la alimentación entre 10 y 20% en 2008.</a:t>
            </a:r>
          </a:p>
        </p:txBody>
      </p:sp>
      <p:grpSp>
        <p:nvGrpSpPr>
          <p:cNvPr id="6" name="5 Grupo"/>
          <p:cNvGrpSpPr/>
          <p:nvPr/>
        </p:nvGrpSpPr>
        <p:grpSpPr>
          <a:xfrm>
            <a:off x="395536" y="836712"/>
            <a:ext cx="7819802" cy="4378238"/>
            <a:chOff x="1115616" y="971436"/>
            <a:chExt cx="7056784" cy="4694401"/>
          </a:xfrm>
        </p:grpSpPr>
        <p:pic>
          <p:nvPicPr>
            <p:cNvPr id="4" name="Picture 3"/>
            <p:cNvPicPr>
              <a:picLocks noChangeAspect="1" noChangeArrowheads="1"/>
            </p:cNvPicPr>
            <p:nvPr/>
          </p:nvPicPr>
          <p:blipFill>
            <a:blip r:embed="rId3" cstate="print"/>
            <a:srcRect t="5436" r="3045"/>
            <a:stretch>
              <a:fillRect/>
            </a:stretch>
          </p:blipFill>
          <p:spPr bwMode="auto">
            <a:xfrm>
              <a:off x="1115616" y="1345357"/>
              <a:ext cx="7056784" cy="4320480"/>
            </a:xfrm>
            <a:prstGeom prst="rect">
              <a:avLst/>
            </a:prstGeom>
            <a:noFill/>
            <a:ln w="9525">
              <a:solidFill>
                <a:schemeClr val="tx1"/>
              </a:solidFill>
              <a:miter lim="800000"/>
              <a:headEnd/>
              <a:tailEnd/>
            </a:ln>
          </p:spPr>
        </p:pic>
        <p:sp>
          <p:nvSpPr>
            <p:cNvPr id="5" name="4 Rectángulo"/>
            <p:cNvSpPr/>
            <p:nvPr/>
          </p:nvSpPr>
          <p:spPr>
            <a:xfrm>
              <a:off x="1115616" y="971436"/>
              <a:ext cx="6984776" cy="369332"/>
            </a:xfrm>
            <a:prstGeom prst="rect">
              <a:avLst/>
            </a:prstGeom>
            <a:ln>
              <a:solidFill>
                <a:schemeClr val="bg1"/>
              </a:solidFill>
            </a:ln>
          </p:spPr>
          <p:txBody>
            <a:bodyPr wrap="square">
              <a:spAutoFit/>
            </a:bodyPr>
            <a:lstStyle/>
            <a:p>
              <a:r>
                <a:rPr lang="es-MX" dirty="0" smtClean="0"/>
                <a:t>Distribución de carencia por acceso a la alimentación en 2008</a:t>
              </a:r>
              <a:endParaRPr lang="es-MX" dirty="0"/>
            </a:p>
          </p:txBody>
        </p:sp>
      </p:grpSp>
      <p:sp>
        <p:nvSpPr>
          <p:cNvPr id="7" name="1 Título"/>
          <p:cNvSpPr>
            <a:spLocks noGrp="1"/>
          </p:cNvSpPr>
          <p:nvPr>
            <p:ph type="title"/>
          </p:nvPr>
        </p:nvSpPr>
        <p:spPr>
          <a:xfrm>
            <a:off x="179512" y="260648"/>
            <a:ext cx="7200800" cy="504056"/>
          </a:xfrm>
        </p:spPr>
        <p:txBody>
          <a:bodyPr>
            <a:normAutofit fontScale="90000"/>
          </a:bodyPr>
          <a:lstStyle/>
          <a:p>
            <a:pPr algn="l"/>
            <a:r>
              <a:rPr lang="es-MX" sz="4000" b="1" dirty="0">
                <a:solidFill>
                  <a:schemeClr val="bg1">
                    <a:lumMod val="50000"/>
                  </a:schemeClr>
                </a:solidFill>
              </a:rPr>
              <a:t>Inseguridad alimentaria</a:t>
            </a:r>
          </a:p>
        </p:txBody>
      </p:sp>
      <p:cxnSp>
        <p:nvCxnSpPr>
          <p:cNvPr id="9" name="8 Conector recto de flecha"/>
          <p:cNvCxnSpPr/>
          <p:nvPr/>
        </p:nvCxnSpPr>
        <p:spPr>
          <a:xfrm flipV="1">
            <a:off x="2987824" y="1988840"/>
            <a:ext cx="2592288" cy="1800200"/>
          </a:xfrm>
          <a:prstGeom prst="straightConnector1">
            <a:avLst/>
          </a:prstGeom>
          <a:ln>
            <a:solidFill>
              <a:srgbClr val="C00000"/>
            </a:solidFill>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Título"/>
          <p:cNvSpPr>
            <a:spLocks noGrp="1"/>
          </p:cNvSpPr>
          <p:nvPr>
            <p:ph type="title"/>
          </p:nvPr>
        </p:nvSpPr>
        <p:spPr>
          <a:xfrm>
            <a:off x="71406" y="-24"/>
            <a:ext cx="7972452" cy="654032"/>
          </a:xfrm>
        </p:spPr>
        <p:txBody>
          <a:bodyPr>
            <a:normAutofit fontScale="90000"/>
          </a:bodyPr>
          <a:lstStyle/>
          <a:p>
            <a:pPr algn="l"/>
            <a:r>
              <a:rPr lang="es-MX" sz="3600" b="1" dirty="0" smtClean="0">
                <a:solidFill>
                  <a:schemeClr val="bg1">
                    <a:lumMod val="50000"/>
                  </a:schemeClr>
                </a:solidFill>
              </a:rPr>
              <a:t>Cambio en los patrones de </a:t>
            </a:r>
            <a:br>
              <a:rPr lang="es-MX" sz="3600" b="1" dirty="0" smtClean="0">
                <a:solidFill>
                  <a:schemeClr val="bg1">
                    <a:lumMod val="50000"/>
                  </a:schemeClr>
                </a:solidFill>
              </a:rPr>
            </a:br>
            <a:r>
              <a:rPr lang="es-MX" sz="3600" b="1" dirty="0" smtClean="0">
                <a:solidFill>
                  <a:schemeClr val="bg1">
                    <a:lumMod val="50000"/>
                  </a:schemeClr>
                </a:solidFill>
              </a:rPr>
              <a:t>consumo</a:t>
            </a:r>
            <a:endParaRPr lang="es-MX" sz="3600" b="1" dirty="0">
              <a:solidFill>
                <a:schemeClr val="bg1">
                  <a:lumMod val="50000"/>
                </a:schemeClr>
              </a:solidFill>
            </a:endParaRPr>
          </a:p>
        </p:txBody>
      </p:sp>
      <p:sp>
        <p:nvSpPr>
          <p:cNvPr id="6" name="5 CuadroTexto"/>
          <p:cNvSpPr txBox="1"/>
          <p:nvPr/>
        </p:nvSpPr>
        <p:spPr>
          <a:xfrm>
            <a:off x="462796" y="5229200"/>
            <a:ext cx="8429684" cy="923330"/>
          </a:xfrm>
          <a:prstGeom prst="rect">
            <a:avLst/>
          </a:prstGeom>
          <a:noFill/>
        </p:spPr>
        <p:txBody>
          <a:bodyPr wrap="square" rtlCol="0">
            <a:spAutoFit/>
          </a:bodyPr>
          <a:lstStyle/>
          <a:p>
            <a:pPr algn="just"/>
            <a:r>
              <a:rPr lang="es-MX" dirty="0" smtClean="0"/>
              <a:t>En los últimos dos años el precio de la canasta alimentaria ha aumentado de forma importante, lo que, acorde con los análisis del CONEVAL, ha tenido un gran impacto en la evolución de pobreza alimentaria de la población.</a:t>
            </a:r>
            <a:endParaRPr lang="es-MX" dirty="0"/>
          </a:p>
        </p:txBody>
      </p:sp>
      <p:grpSp>
        <p:nvGrpSpPr>
          <p:cNvPr id="8" name="7 Grupo"/>
          <p:cNvGrpSpPr/>
          <p:nvPr/>
        </p:nvGrpSpPr>
        <p:grpSpPr>
          <a:xfrm>
            <a:off x="467544" y="1124744"/>
            <a:ext cx="8352928" cy="4013045"/>
            <a:chOff x="467544" y="1124744"/>
            <a:chExt cx="8352928" cy="4013045"/>
          </a:xfrm>
        </p:grpSpPr>
        <p:pic>
          <p:nvPicPr>
            <p:cNvPr id="4" name="Picture 2"/>
            <p:cNvPicPr>
              <a:picLocks noChangeAspect="1" noChangeArrowheads="1"/>
            </p:cNvPicPr>
            <p:nvPr/>
          </p:nvPicPr>
          <p:blipFill>
            <a:blip r:embed="rId2" cstate="print"/>
            <a:srcRect t="16171" r="2048"/>
            <a:stretch>
              <a:fillRect/>
            </a:stretch>
          </p:blipFill>
          <p:spPr bwMode="auto">
            <a:xfrm>
              <a:off x="467544" y="1484784"/>
              <a:ext cx="8352928" cy="3653005"/>
            </a:xfrm>
            <a:prstGeom prst="rect">
              <a:avLst/>
            </a:prstGeom>
            <a:noFill/>
            <a:ln w="9525">
              <a:noFill/>
              <a:miter lim="800000"/>
              <a:headEnd/>
              <a:tailEnd/>
            </a:ln>
          </p:spPr>
        </p:pic>
        <p:sp>
          <p:nvSpPr>
            <p:cNvPr id="7" name="6 Rectángulo"/>
            <p:cNvSpPr/>
            <p:nvPr/>
          </p:nvSpPr>
          <p:spPr>
            <a:xfrm>
              <a:off x="827584" y="1124744"/>
              <a:ext cx="7704856" cy="646331"/>
            </a:xfrm>
            <a:prstGeom prst="rect">
              <a:avLst/>
            </a:prstGeom>
          </p:spPr>
          <p:txBody>
            <a:bodyPr wrap="square">
              <a:spAutoFit/>
            </a:bodyPr>
            <a:lstStyle/>
            <a:p>
              <a:pPr algn="ctr"/>
              <a:r>
                <a:rPr lang="es-MX" b="1" dirty="0" smtClean="0"/>
                <a:t>Evolución (mensual) de la canasta alimentaria urbana y rural de enero 2005 a septiembre 2009</a:t>
              </a:r>
              <a:endParaRPr lang="es-MX" b="1" dirty="0"/>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4638"/>
            <a:ext cx="7972452" cy="654032"/>
          </a:xfrm>
        </p:spPr>
        <p:txBody>
          <a:bodyPr>
            <a:normAutofit fontScale="90000"/>
          </a:bodyPr>
          <a:lstStyle/>
          <a:p>
            <a:pPr algn="l"/>
            <a:r>
              <a:rPr lang="es-MX" b="1" dirty="0" smtClean="0">
                <a:solidFill>
                  <a:schemeClr val="bg1">
                    <a:lumMod val="50000"/>
                  </a:schemeClr>
                </a:solidFill>
              </a:rPr>
              <a:t>Desnutrición</a:t>
            </a:r>
            <a:endParaRPr lang="es-MX" b="1" dirty="0">
              <a:solidFill>
                <a:schemeClr val="bg1">
                  <a:lumMod val="50000"/>
                </a:schemeClr>
              </a:solidFill>
            </a:endParaRPr>
          </a:p>
        </p:txBody>
      </p:sp>
      <p:grpSp>
        <p:nvGrpSpPr>
          <p:cNvPr id="16" name="15 Grupo"/>
          <p:cNvGrpSpPr/>
          <p:nvPr/>
        </p:nvGrpSpPr>
        <p:grpSpPr>
          <a:xfrm>
            <a:off x="467544" y="1741769"/>
            <a:ext cx="8208912" cy="3687495"/>
            <a:chOff x="899592" y="1052736"/>
            <a:chExt cx="7416824" cy="3981227"/>
          </a:xfrm>
        </p:grpSpPr>
        <p:sp>
          <p:nvSpPr>
            <p:cNvPr id="17" name="16 CuadroTexto"/>
            <p:cNvSpPr txBox="1"/>
            <p:nvPr/>
          </p:nvSpPr>
          <p:spPr>
            <a:xfrm>
              <a:off x="1043608" y="1268760"/>
              <a:ext cx="7056784" cy="653172"/>
            </a:xfrm>
            <a:prstGeom prst="rect">
              <a:avLst/>
            </a:prstGeom>
            <a:noFill/>
          </p:spPr>
          <p:txBody>
            <a:bodyPr wrap="square" rtlCol="0">
              <a:spAutoFit/>
            </a:bodyPr>
            <a:lstStyle/>
            <a:p>
              <a:pPr algn="ctr"/>
              <a:r>
                <a:rPr lang="es-MX" sz="1400" b="1" dirty="0" smtClean="0"/>
                <a:t>Prevalencia </a:t>
              </a:r>
              <a:r>
                <a:rPr lang="es-MX" sz="1400" b="1" dirty="0"/>
                <a:t>nacional de bajo peso, baja talla y </a:t>
              </a:r>
              <a:r>
                <a:rPr lang="es-MX" sz="1400" b="1" dirty="0" smtClean="0"/>
                <a:t>emaciación de </a:t>
              </a:r>
              <a:r>
                <a:rPr lang="es-MX" sz="1400" b="1" dirty="0"/>
                <a:t>1988 a 2012 en menores de cinco años de edad.</a:t>
              </a:r>
            </a:p>
          </p:txBody>
        </p:sp>
        <p:grpSp>
          <p:nvGrpSpPr>
            <p:cNvPr id="18" name="15 Grupo"/>
            <p:cNvGrpSpPr/>
            <p:nvPr/>
          </p:nvGrpSpPr>
          <p:grpSpPr>
            <a:xfrm>
              <a:off x="900113" y="1824038"/>
              <a:ext cx="7343775" cy="3209925"/>
              <a:chOff x="900113" y="1824038"/>
              <a:chExt cx="7343775" cy="3209925"/>
            </a:xfrm>
          </p:grpSpPr>
          <p:pic>
            <p:nvPicPr>
              <p:cNvPr id="20" name="Picture 2"/>
              <p:cNvPicPr>
                <a:picLocks noChangeAspect="1" noChangeArrowheads="1"/>
              </p:cNvPicPr>
              <p:nvPr/>
            </p:nvPicPr>
            <p:blipFill>
              <a:blip r:embed="rId3" cstate="print">
                <a:lum bright="-10000" contrast="20000"/>
              </a:blip>
              <a:srcRect/>
              <a:stretch>
                <a:fillRect/>
              </a:stretch>
            </p:blipFill>
            <p:spPr bwMode="auto">
              <a:xfrm>
                <a:off x="900113" y="1824038"/>
                <a:ext cx="7343775" cy="3209925"/>
              </a:xfrm>
              <a:prstGeom prst="rect">
                <a:avLst/>
              </a:prstGeom>
              <a:noFill/>
              <a:ln w="9525">
                <a:noFill/>
                <a:miter lim="800000"/>
                <a:headEnd/>
                <a:tailEnd/>
              </a:ln>
            </p:spPr>
          </p:pic>
          <p:cxnSp>
            <p:nvCxnSpPr>
              <p:cNvPr id="21" name="20 Conector recto de flecha"/>
              <p:cNvCxnSpPr/>
              <p:nvPr/>
            </p:nvCxnSpPr>
            <p:spPr>
              <a:xfrm>
                <a:off x="1835696" y="3140968"/>
                <a:ext cx="1152128" cy="64807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a:off x="3635896" y="2348880"/>
                <a:ext cx="1080120" cy="93610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p:nvPr/>
            </p:nvCxnSpPr>
            <p:spPr>
              <a:xfrm>
                <a:off x="5076056" y="3645024"/>
                <a:ext cx="1224136" cy="36004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23 Rectángulo"/>
              <p:cNvSpPr/>
              <p:nvPr/>
            </p:nvSpPr>
            <p:spPr>
              <a:xfrm>
                <a:off x="1574395" y="1966707"/>
                <a:ext cx="4776319" cy="2563390"/>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grpSp>
        <p:sp>
          <p:nvSpPr>
            <p:cNvPr id="19" name="18 Rectángulo"/>
            <p:cNvSpPr/>
            <p:nvPr/>
          </p:nvSpPr>
          <p:spPr>
            <a:xfrm>
              <a:off x="899592" y="1052736"/>
              <a:ext cx="7416824" cy="396044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14 Grupo"/>
          <p:cNvGrpSpPr/>
          <p:nvPr/>
        </p:nvGrpSpPr>
        <p:grpSpPr>
          <a:xfrm>
            <a:off x="214282" y="1071546"/>
            <a:ext cx="8572560" cy="4286280"/>
            <a:chOff x="395536" y="908720"/>
            <a:chExt cx="8358246" cy="3562210"/>
          </a:xfrm>
        </p:grpSpPr>
        <p:grpSp>
          <p:nvGrpSpPr>
            <p:cNvPr id="10" name="9 Grupo"/>
            <p:cNvGrpSpPr/>
            <p:nvPr/>
          </p:nvGrpSpPr>
          <p:grpSpPr>
            <a:xfrm>
              <a:off x="395536" y="908720"/>
              <a:ext cx="8358246" cy="3562210"/>
              <a:chOff x="395536" y="874902"/>
              <a:chExt cx="8358246" cy="3922250"/>
            </a:xfrm>
          </p:grpSpPr>
          <p:grpSp>
            <p:nvGrpSpPr>
              <p:cNvPr id="8" name="7 Grupo"/>
              <p:cNvGrpSpPr/>
              <p:nvPr/>
            </p:nvGrpSpPr>
            <p:grpSpPr>
              <a:xfrm>
                <a:off x="395536" y="874902"/>
                <a:ext cx="8358246" cy="3922250"/>
                <a:chOff x="395536" y="874902"/>
                <a:chExt cx="8358246" cy="3922250"/>
              </a:xfrm>
            </p:grpSpPr>
            <p:grpSp>
              <p:nvGrpSpPr>
                <p:cNvPr id="6" name="5 Grupo"/>
                <p:cNvGrpSpPr/>
                <p:nvPr/>
              </p:nvGrpSpPr>
              <p:grpSpPr>
                <a:xfrm>
                  <a:off x="395536" y="874902"/>
                  <a:ext cx="8358246" cy="3922250"/>
                  <a:chOff x="395536" y="620688"/>
                  <a:chExt cx="8358246" cy="4786346"/>
                </a:xfrm>
              </p:grpSpPr>
              <p:sp>
                <p:nvSpPr>
                  <p:cNvPr id="7" name="6 Rectángulo"/>
                  <p:cNvSpPr/>
                  <p:nvPr/>
                </p:nvSpPr>
                <p:spPr>
                  <a:xfrm>
                    <a:off x="395536" y="620688"/>
                    <a:ext cx="8358246" cy="47863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sp>
                <p:nvSpPr>
                  <p:cNvPr id="5" name="4 CuadroTexto"/>
                  <p:cNvSpPr txBox="1"/>
                  <p:nvPr/>
                </p:nvSpPr>
                <p:spPr>
                  <a:xfrm>
                    <a:off x="1187624" y="620688"/>
                    <a:ext cx="7200800" cy="703022"/>
                  </a:xfrm>
                  <a:prstGeom prst="rect">
                    <a:avLst/>
                  </a:prstGeom>
                  <a:noFill/>
                </p:spPr>
                <p:txBody>
                  <a:bodyPr wrap="square" rtlCol="0">
                    <a:spAutoFit/>
                  </a:bodyPr>
                  <a:lstStyle/>
                  <a:p>
                    <a:pPr algn="ctr"/>
                    <a:r>
                      <a:rPr lang="es-MX" sz="1400" b="1" dirty="0"/>
                      <a:t>Comparativo de </a:t>
                    </a:r>
                    <a:r>
                      <a:rPr lang="es-MX" sz="1400" b="1" dirty="0" smtClean="0"/>
                      <a:t>prevalencia nacional </a:t>
                    </a:r>
                    <a:r>
                      <a:rPr lang="es-MX" sz="1400" b="1" dirty="0"/>
                      <a:t>de </a:t>
                    </a:r>
                    <a:r>
                      <a:rPr lang="es-MX" sz="1400" b="1" dirty="0">
                        <a:solidFill>
                          <a:srgbClr val="FF0000"/>
                        </a:solidFill>
                      </a:rPr>
                      <a:t>baja talla en </a:t>
                    </a:r>
                    <a:r>
                      <a:rPr lang="es-MX" sz="1400" b="1" dirty="0" smtClean="0">
                        <a:solidFill>
                          <a:srgbClr val="FF0000"/>
                        </a:solidFill>
                      </a:rPr>
                      <a:t>menores de </a:t>
                    </a:r>
                    <a:r>
                      <a:rPr lang="es-MX" sz="1400" b="1" dirty="0">
                        <a:solidFill>
                          <a:srgbClr val="FF0000"/>
                        </a:solidFill>
                      </a:rPr>
                      <a:t>cinco </a:t>
                    </a:r>
                    <a:r>
                      <a:rPr lang="es-MX" sz="1400" b="1" dirty="0" smtClean="0">
                        <a:solidFill>
                          <a:srgbClr val="FF0000"/>
                        </a:solidFill>
                      </a:rPr>
                      <a:t>años </a:t>
                    </a:r>
                    <a:r>
                      <a:rPr lang="es-MX" sz="1400" b="1" dirty="0"/>
                      <a:t>por </a:t>
                    </a:r>
                    <a:r>
                      <a:rPr lang="es-MX" sz="1400" b="1" dirty="0" smtClean="0"/>
                      <a:t>región entre 1999</a:t>
                    </a:r>
                    <a:r>
                      <a:rPr lang="es-MX" sz="1400" b="1" dirty="0"/>
                      <a:t>, 2006 y </a:t>
                    </a:r>
                    <a:r>
                      <a:rPr lang="es-MX" sz="1400" b="1" dirty="0" smtClean="0"/>
                      <a:t>2012. México, </a:t>
                    </a:r>
                    <a:r>
                      <a:rPr lang="es-MX" sz="1400" b="1" dirty="0"/>
                      <a:t>ENSANUT 2012</a:t>
                    </a:r>
                  </a:p>
                </p:txBody>
              </p:sp>
            </p:grpSp>
            <p:pic>
              <p:nvPicPr>
                <p:cNvPr id="2050" name="Picture 2"/>
                <p:cNvPicPr>
                  <a:picLocks noChangeAspect="1" noChangeArrowheads="1"/>
                </p:cNvPicPr>
                <p:nvPr/>
              </p:nvPicPr>
              <p:blipFill>
                <a:blip r:embed="rId3" cstate="print">
                  <a:lum bright="-10000" contrast="20000"/>
                </a:blip>
                <a:srcRect/>
                <a:stretch>
                  <a:fillRect/>
                </a:stretch>
              </p:blipFill>
              <p:spPr bwMode="auto">
                <a:xfrm>
                  <a:off x="755576" y="1484784"/>
                  <a:ext cx="7704856" cy="3096344"/>
                </a:xfrm>
                <a:prstGeom prst="rect">
                  <a:avLst/>
                </a:prstGeom>
                <a:noFill/>
                <a:ln w="9525">
                  <a:noFill/>
                  <a:miter lim="800000"/>
                  <a:headEnd/>
                  <a:tailEnd/>
                </a:ln>
              </p:spPr>
            </p:pic>
          </p:grpSp>
          <p:sp>
            <p:nvSpPr>
              <p:cNvPr id="9" name="8 Rectángulo"/>
              <p:cNvSpPr/>
              <p:nvPr/>
            </p:nvSpPr>
            <p:spPr>
              <a:xfrm>
                <a:off x="2771800" y="1905620"/>
                <a:ext cx="1368152" cy="212385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grpSp>
        <p:cxnSp>
          <p:nvCxnSpPr>
            <p:cNvPr id="11" name="10 Conector recto de flecha"/>
            <p:cNvCxnSpPr/>
            <p:nvPr/>
          </p:nvCxnSpPr>
          <p:spPr>
            <a:xfrm>
              <a:off x="3851920" y="2492896"/>
              <a:ext cx="0" cy="216024"/>
            </a:xfrm>
            <a:prstGeom prst="straightConnector1">
              <a:avLst/>
            </a:prstGeom>
            <a:ln w="19050">
              <a:solidFill>
                <a:srgbClr val="FF0000"/>
              </a:solidFill>
              <a:tailEnd type="arrow"/>
            </a:ln>
          </p:spPr>
          <p:style>
            <a:lnRef idx="3">
              <a:schemeClr val="accent2"/>
            </a:lnRef>
            <a:fillRef idx="0">
              <a:schemeClr val="accent2"/>
            </a:fillRef>
            <a:effectRef idx="2">
              <a:schemeClr val="accent2"/>
            </a:effectRef>
            <a:fontRef idx="minor">
              <a:schemeClr val="tx1"/>
            </a:fontRef>
          </p:style>
        </p:cxnSp>
      </p:grpSp>
      <p:sp>
        <p:nvSpPr>
          <p:cNvPr id="14" name="3 Título"/>
          <p:cNvSpPr>
            <a:spLocks noGrp="1"/>
          </p:cNvSpPr>
          <p:nvPr>
            <p:ph type="title"/>
          </p:nvPr>
        </p:nvSpPr>
        <p:spPr>
          <a:xfrm>
            <a:off x="251520" y="116632"/>
            <a:ext cx="7972452" cy="654032"/>
          </a:xfrm>
        </p:spPr>
        <p:txBody>
          <a:bodyPr>
            <a:normAutofit fontScale="90000"/>
          </a:bodyPr>
          <a:lstStyle/>
          <a:p>
            <a:pPr algn="l"/>
            <a:r>
              <a:rPr lang="es-MX" b="1" dirty="0" smtClean="0">
                <a:solidFill>
                  <a:schemeClr val="bg1">
                    <a:lumMod val="50000"/>
                  </a:schemeClr>
                </a:solidFill>
              </a:rPr>
              <a:t>Desnutrición</a:t>
            </a:r>
            <a:endParaRPr lang="es-MX" b="1" dirty="0">
              <a:solidFill>
                <a:schemeClr val="bg1">
                  <a:lumMod val="50000"/>
                </a:schemeClr>
              </a:solidFill>
            </a:endParaRPr>
          </a:p>
        </p:txBody>
      </p:sp>
      <p:sp>
        <p:nvSpPr>
          <p:cNvPr id="13" name="12 CuadroTexto"/>
          <p:cNvSpPr txBox="1"/>
          <p:nvPr/>
        </p:nvSpPr>
        <p:spPr>
          <a:xfrm>
            <a:off x="285720" y="5500702"/>
            <a:ext cx="8643998" cy="1077218"/>
          </a:xfrm>
          <a:prstGeom prst="rect">
            <a:avLst/>
          </a:prstGeom>
          <a:noFill/>
        </p:spPr>
        <p:txBody>
          <a:bodyPr wrap="square" rtlCol="0">
            <a:spAutoFit/>
          </a:bodyPr>
          <a:lstStyle/>
          <a:p>
            <a:pPr>
              <a:buFont typeface="Arial" pitchFamily="34" charset="0"/>
              <a:buChar char="•"/>
            </a:pPr>
            <a:r>
              <a:rPr lang="es-MX" sz="1600" dirty="0" smtClean="0"/>
              <a:t>La </a:t>
            </a:r>
            <a:r>
              <a:rPr lang="es-MX" sz="1600" b="1" dirty="0" smtClean="0"/>
              <a:t>baja talla </a:t>
            </a:r>
            <a:r>
              <a:rPr lang="es-MX" sz="1600" dirty="0" smtClean="0"/>
              <a:t>ha tenido una franca disminución en la población preescolar.</a:t>
            </a:r>
          </a:p>
          <a:p>
            <a:pPr>
              <a:buFont typeface="Arial" pitchFamily="34" charset="0"/>
              <a:buChar char="•"/>
            </a:pPr>
            <a:r>
              <a:rPr lang="es-MX" sz="1600" b="1" dirty="0" smtClean="0"/>
              <a:t>La Región Centro </a:t>
            </a:r>
            <a:r>
              <a:rPr lang="es-MX" sz="1600" dirty="0" smtClean="0"/>
              <a:t>del país tuvo su mayor descenso entre 1988 y 1999, continuando a la baja; actualmente su </a:t>
            </a:r>
            <a:r>
              <a:rPr lang="es-MX" sz="1600" b="1" dirty="0" smtClean="0"/>
              <a:t>prevalencia es de 11.4% , </a:t>
            </a:r>
            <a:r>
              <a:rPr lang="es-MX" sz="1600" dirty="0" smtClean="0"/>
              <a:t>ligeramente por debajo de la prevalencia nacional </a:t>
            </a:r>
            <a:r>
              <a:rPr lang="es-MX" sz="1600" b="1" dirty="0" smtClean="0"/>
              <a:t>(13.6%) </a:t>
            </a:r>
            <a:endParaRPr lang="es-MX" sz="1600" dirty="0" smtClean="0"/>
          </a:p>
          <a:p>
            <a:pPr>
              <a:buFont typeface="Arial" pitchFamily="34" charset="0"/>
              <a:buChar char="•"/>
            </a:pPr>
            <a:endParaRPr lang="es-MX"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Título"/>
          <p:cNvSpPr>
            <a:spLocks noGrp="1"/>
          </p:cNvSpPr>
          <p:nvPr>
            <p:ph type="title"/>
          </p:nvPr>
        </p:nvSpPr>
        <p:spPr>
          <a:xfrm>
            <a:off x="428596" y="214290"/>
            <a:ext cx="7972452" cy="654032"/>
          </a:xfrm>
        </p:spPr>
        <p:txBody>
          <a:bodyPr>
            <a:normAutofit fontScale="90000"/>
          </a:bodyPr>
          <a:lstStyle/>
          <a:p>
            <a:pPr algn="l"/>
            <a:r>
              <a:rPr lang="es-MX" b="1" dirty="0" smtClean="0">
                <a:solidFill>
                  <a:schemeClr val="bg1">
                    <a:lumMod val="50000"/>
                  </a:schemeClr>
                </a:solidFill>
              </a:rPr>
              <a:t>Lactancia Materna</a:t>
            </a:r>
            <a:endParaRPr lang="es-MX" b="1" dirty="0">
              <a:solidFill>
                <a:schemeClr val="bg1">
                  <a:lumMod val="50000"/>
                </a:schemeClr>
              </a:solidFill>
            </a:endParaRPr>
          </a:p>
        </p:txBody>
      </p:sp>
      <p:sp>
        <p:nvSpPr>
          <p:cNvPr id="7" name="6 Rectángulo"/>
          <p:cNvSpPr/>
          <p:nvPr/>
        </p:nvSpPr>
        <p:spPr>
          <a:xfrm>
            <a:off x="0" y="6581001"/>
            <a:ext cx="2177840" cy="276999"/>
          </a:xfrm>
          <a:prstGeom prst="rect">
            <a:avLst/>
          </a:prstGeom>
        </p:spPr>
        <p:txBody>
          <a:bodyPr wrap="none">
            <a:spAutoFit/>
          </a:bodyPr>
          <a:lstStyle/>
          <a:p>
            <a:pPr algn="just"/>
            <a:r>
              <a:rPr lang="es-MX" sz="1200" dirty="0" smtClean="0"/>
              <a:t>Fuente: México, ENSANUT 2012</a:t>
            </a:r>
            <a:endParaRPr lang="es-MX" sz="1200" dirty="0"/>
          </a:p>
        </p:txBody>
      </p:sp>
      <p:sp>
        <p:nvSpPr>
          <p:cNvPr id="8" name="7 Rectángulo"/>
          <p:cNvSpPr/>
          <p:nvPr/>
        </p:nvSpPr>
        <p:spPr>
          <a:xfrm>
            <a:off x="467544" y="1340768"/>
            <a:ext cx="8431394" cy="39703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buFont typeface="Arial" pitchFamily="34" charset="0"/>
              <a:buChar char="•"/>
            </a:pPr>
            <a:r>
              <a:rPr lang="es-MX" sz="2800" dirty="0" smtClean="0"/>
              <a:t>A nivel nacional se observa un </a:t>
            </a:r>
            <a:r>
              <a:rPr lang="es-MX" sz="2800" dirty="0"/>
              <a:t>porcentaje sumamente bajo de niños de seis meses que reciben lactancia </a:t>
            </a:r>
            <a:r>
              <a:rPr lang="es-MX" sz="2800" dirty="0" smtClean="0"/>
              <a:t>materna exclusiva (14.4%), nivel muy bajo de LME.</a:t>
            </a:r>
          </a:p>
          <a:p>
            <a:pPr algn="just">
              <a:buFont typeface="Arial" pitchFamily="34" charset="0"/>
              <a:buChar char="•"/>
            </a:pPr>
            <a:endParaRPr lang="es-MX" sz="2800" dirty="0" smtClean="0"/>
          </a:p>
          <a:p>
            <a:pPr algn="just">
              <a:buFont typeface="Arial" pitchFamily="34" charset="0"/>
              <a:buChar char="•"/>
            </a:pPr>
            <a:r>
              <a:rPr lang="es-MX" sz="2800" dirty="0" smtClean="0"/>
              <a:t>La continuación de la lactancia materna al año y dos años de edad también disminuyeron.</a:t>
            </a:r>
          </a:p>
          <a:p>
            <a:pPr algn="just">
              <a:buFont typeface="Arial" pitchFamily="34" charset="0"/>
              <a:buChar char="•"/>
            </a:pPr>
            <a:endParaRPr lang="es-MX" sz="2800" dirty="0" smtClean="0"/>
          </a:p>
          <a:p>
            <a:pPr algn="just">
              <a:buFont typeface="Arial" pitchFamily="34" charset="0"/>
              <a:buChar char="•"/>
            </a:pPr>
            <a:r>
              <a:rPr lang="es-MX" sz="2800" dirty="0" smtClean="0"/>
              <a:t>Mejoró el consumo de alimentos ricos en hierro y la diversidad alimentaria mínima a partir de los 6 meses.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Título"/>
          <p:cNvSpPr>
            <a:spLocks noGrp="1"/>
          </p:cNvSpPr>
          <p:nvPr>
            <p:ph type="title"/>
          </p:nvPr>
        </p:nvSpPr>
        <p:spPr>
          <a:xfrm>
            <a:off x="428596" y="214290"/>
            <a:ext cx="7972452" cy="654032"/>
          </a:xfrm>
        </p:spPr>
        <p:txBody>
          <a:bodyPr>
            <a:normAutofit fontScale="90000"/>
          </a:bodyPr>
          <a:lstStyle/>
          <a:p>
            <a:pPr algn="l"/>
            <a:r>
              <a:rPr lang="es-MX" b="1" dirty="0" smtClean="0">
                <a:solidFill>
                  <a:schemeClr val="bg1">
                    <a:lumMod val="50000"/>
                  </a:schemeClr>
                </a:solidFill>
              </a:rPr>
              <a:t>Lactancia Materna</a:t>
            </a:r>
            <a:endParaRPr lang="es-MX" b="1" dirty="0">
              <a:solidFill>
                <a:schemeClr val="bg1">
                  <a:lumMod val="50000"/>
                </a:schemeClr>
              </a:solidFill>
            </a:endParaRPr>
          </a:p>
        </p:txBody>
      </p:sp>
      <p:grpSp>
        <p:nvGrpSpPr>
          <p:cNvPr id="15" name="14 Grupo"/>
          <p:cNvGrpSpPr/>
          <p:nvPr/>
        </p:nvGrpSpPr>
        <p:grpSpPr>
          <a:xfrm>
            <a:off x="179512" y="1071546"/>
            <a:ext cx="8712968" cy="4238272"/>
            <a:chOff x="395536" y="802334"/>
            <a:chExt cx="8352928" cy="4734395"/>
          </a:xfrm>
        </p:grpSpPr>
        <p:pic>
          <p:nvPicPr>
            <p:cNvPr id="3074" name="Picture 2"/>
            <p:cNvPicPr>
              <a:picLocks noChangeAspect="1" noChangeArrowheads="1"/>
            </p:cNvPicPr>
            <p:nvPr/>
          </p:nvPicPr>
          <p:blipFill>
            <a:blip r:embed="rId3" cstate="print">
              <a:lum bright="-10000" contrast="10000"/>
            </a:blip>
            <a:srcRect/>
            <a:stretch>
              <a:fillRect/>
            </a:stretch>
          </p:blipFill>
          <p:spPr bwMode="auto">
            <a:xfrm>
              <a:off x="395536" y="1124744"/>
              <a:ext cx="8352928" cy="4411985"/>
            </a:xfrm>
            <a:prstGeom prst="rect">
              <a:avLst/>
            </a:prstGeom>
            <a:noFill/>
            <a:ln w="9525">
              <a:noFill/>
              <a:miter lim="800000"/>
              <a:headEnd/>
              <a:tailEnd/>
            </a:ln>
          </p:spPr>
        </p:pic>
        <p:grpSp>
          <p:nvGrpSpPr>
            <p:cNvPr id="14" name="13 Grupo"/>
            <p:cNvGrpSpPr/>
            <p:nvPr/>
          </p:nvGrpSpPr>
          <p:grpSpPr>
            <a:xfrm>
              <a:off x="1115616" y="802334"/>
              <a:ext cx="7287686" cy="2914698"/>
              <a:chOff x="1115616" y="802334"/>
              <a:chExt cx="7287686" cy="2914698"/>
            </a:xfrm>
          </p:grpSpPr>
          <p:sp>
            <p:nvSpPr>
              <p:cNvPr id="5" name="4 Rectángulo"/>
              <p:cNvSpPr/>
              <p:nvPr/>
            </p:nvSpPr>
            <p:spPr>
              <a:xfrm>
                <a:off x="1776185" y="802334"/>
                <a:ext cx="6627117" cy="584775"/>
              </a:xfrm>
              <a:prstGeom prst="rect">
                <a:avLst/>
              </a:prstGeom>
            </p:spPr>
            <p:txBody>
              <a:bodyPr wrap="square">
                <a:spAutoFit/>
              </a:bodyPr>
              <a:lstStyle/>
              <a:p>
                <a:pPr algn="ctr"/>
                <a:r>
                  <a:rPr lang="es-MX" sz="1600" b="1" dirty="0" smtClean="0"/>
                  <a:t>Estimación de cualquier tipo de lactancia materna y lactancia materna exclusiva por mes para ENN 99, ENSANUT 2006 y ENSANUT 2012</a:t>
                </a:r>
                <a:endParaRPr lang="es-MX" sz="1600" b="1" dirty="0"/>
              </a:p>
            </p:txBody>
          </p:sp>
          <p:cxnSp>
            <p:nvCxnSpPr>
              <p:cNvPr id="9" name="8 Conector recto de flecha"/>
              <p:cNvCxnSpPr/>
              <p:nvPr/>
            </p:nvCxnSpPr>
            <p:spPr>
              <a:xfrm>
                <a:off x="2771800" y="3212976"/>
                <a:ext cx="0" cy="504056"/>
              </a:xfrm>
              <a:prstGeom prst="straightConnector1">
                <a:avLst/>
              </a:prstGeom>
              <a:ln w="19050">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12" name="11 CuadroTexto"/>
              <p:cNvSpPr txBox="1"/>
              <p:nvPr/>
            </p:nvSpPr>
            <p:spPr>
              <a:xfrm>
                <a:off x="1115616" y="1556792"/>
                <a:ext cx="3456384" cy="307777"/>
              </a:xfrm>
              <a:prstGeom prst="rect">
                <a:avLst/>
              </a:prstGeom>
              <a:noFill/>
            </p:spPr>
            <p:txBody>
              <a:bodyPr wrap="square" rtlCol="0">
                <a:spAutoFit/>
              </a:bodyPr>
              <a:lstStyle/>
              <a:p>
                <a:r>
                  <a:rPr lang="es-MX" sz="1400" dirty="0" smtClean="0">
                    <a:solidFill>
                      <a:srgbClr val="FF0000"/>
                    </a:solidFill>
                  </a:rPr>
                  <a:t>Cualquier tipo de lactancia</a:t>
                </a:r>
                <a:endParaRPr lang="es-MX" sz="1400" dirty="0">
                  <a:solidFill>
                    <a:srgbClr val="FF0000"/>
                  </a:solidFill>
                </a:endParaRPr>
              </a:p>
            </p:txBody>
          </p:sp>
          <p:sp>
            <p:nvSpPr>
              <p:cNvPr id="13" name="12 CuadroTexto"/>
              <p:cNvSpPr txBox="1"/>
              <p:nvPr/>
            </p:nvSpPr>
            <p:spPr>
              <a:xfrm>
                <a:off x="1115616" y="2905199"/>
                <a:ext cx="3456384" cy="307777"/>
              </a:xfrm>
              <a:prstGeom prst="rect">
                <a:avLst/>
              </a:prstGeom>
              <a:noFill/>
            </p:spPr>
            <p:txBody>
              <a:bodyPr wrap="square" rtlCol="0">
                <a:spAutoFit/>
              </a:bodyPr>
              <a:lstStyle/>
              <a:p>
                <a:r>
                  <a:rPr lang="es-MX" sz="1400" dirty="0" smtClean="0">
                    <a:solidFill>
                      <a:srgbClr val="FF0000"/>
                    </a:solidFill>
                  </a:rPr>
                  <a:t>Lactancia exclusiva (LME)</a:t>
                </a:r>
                <a:endParaRPr lang="es-MX" sz="1400" dirty="0">
                  <a:solidFill>
                    <a:srgbClr val="FF0000"/>
                  </a:solidFill>
                </a:endParaRPr>
              </a:p>
            </p:txBody>
          </p:sp>
        </p:grpSp>
      </p:grpSp>
      <p:sp>
        <p:nvSpPr>
          <p:cNvPr id="7" name="6 Rectángulo"/>
          <p:cNvSpPr/>
          <p:nvPr/>
        </p:nvSpPr>
        <p:spPr>
          <a:xfrm>
            <a:off x="214282" y="5223703"/>
            <a:ext cx="2177840" cy="276999"/>
          </a:xfrm>
          <a:prstGeom prst="rect">
            <a:avLst/>
          </a:prstGeom>
        </p:spPr>
        <p:txBody>
          <a:bodyPr wrap="none">
            <a:spAutoFit/>
          </a:bodyPr>
          <a:lstStyle/>
          <a:p>
            <a:pPr algn="just"/>
            <a:r>
              <a:rPr lang="es-MX" sz="1200" dirty="0" smtClean="0"/>
              <a:t>Fuente: México, ENSANUT 2012</a:t>
            </a:r>
            <a:endParaRPr lang="es-MX" sz="1200" dirty="0"/>
          </a:p>
        </p:txBody>
      </p:sp>
      <p:sp>
        <p:nvSpPr>
          <p:cNvPr id="16" name="15 CuadroTexto"/>
          <p:cNvSpPr txBox="1"/>
          <p:nvPr/>
        </p:nvSpPr>
        <p:spPr>
          <a:xfrm>
            <a:off x="357158" y="5997379"/>
            <a:ext cx="8501122" cy="646331"/>
          </a:xfrm>
          <a:prstGeom prst="rect">
            <a:avLst/>
          </a:prstGeom>
          <a:noFill/>
        </p:spPr>
        <p:txBody>
          <a:bodyPr wrap="square" rtlCol="0">
            <a:spAutoFit/>
          </a:bodyPr>
          <a:lstStyle/>
          <a:p>
            <a:r>
              <a:rPr lang="es-MX" dirty="0" smtClean="0"/>
              <a:t>Prácticas de lactancia están muy por debajo de la recomendación de la OMS </a:t>
            </a:r>
            <a:r>
              <a:rPr lang="es-MX" b="1" dirty="0" smtClean="0"/>
              <a:t>(LME &lt;6m)</a:t>
            </a:r>
          </a:p>
          <a:p>
            <a:endParaRPr lang="es-MX"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Título"/>
          <p:cNvSpPr>
            <a:spLocks noGrp="1"/>
          </p:cNvSpPr>
          <p:nvPr>
            <p:ph type="title"/>
          </p:nvPr>
        </p:nvSpPr>
        <p:spPr>
          <a:xfrm>
            <a:off x="214282" y="214290"/>
            <a:ext cx="6879708" cy="654032"/>
          </a:xfrm>
        </p:spPr>
        <p:txBody>
          <a:bodyPr>
            <a:normAutofit fontScale="90000"/>
          </a:bodyPr>
          <a:lstStyle/>
          <a:p>
            <a:pPr algn="l"/>
            <a:r>
              <a:rPr lang="es-MX" b="1" dirty="0" smtClean="0">
                <a:solidFill>
                  <a:schemeClr val="bg1">
                    <a:lumMod val="50000"/>
                  </a:schemeClr>
                </a:solidFill>
              </a:rPr>
              <a:t>Alimentación complementaria</a:t>
            </a:r>
            <a:endParaRPr lang="es-MX" b="1" dirty="0">
              <a:solidFill>
                <a:schemeClr val="bg1">
                  <a:lumMod val="50000"/>
                </a:schemeClr>
              </a:solidFill>
            </a:endParaRPr>
          </a:p>
        </p:txBody>
      </p:sp>
      <p:graphicFrame>
        <p:nvGraphicFramePr>
          <p:cNvPr id="4" name="1 Gráfico"/>
          <p:cNvGraphicFramePr>
            <a:graphicFrameLocks noGrp="1"/>
          </p:cNvGraphicFramePr>
          <p:nvPr>
            <p:ph idx="1"/>
          </p:nvPr>
        </p:nvGraphicFramePr>
        <p:xfrm>
          <a:off x="0" y="1000108"/>
          <a:ext cx="9358282" cy="5161206"/>
        </p:xfrm>
        <a:graphic>
          <a:graphicData uri="http://schemas.openxmlformats.org/drawingml/2006/chart">
            <c:chart xmlns:c="http://schemas.openxmlformats.org/drawingml/2006/chart" xmlns:r="http://schemas.openxmlformats.org/officeDocument/2006/relationships" r:id="rId3"/>
          </a:graphicData>
        </a:graphic>
      </p:graphicFrame>
      <p:sp>
        <p:nvSpPr>
          <p:cNvPr id="7" name="6 Rectángulo"/>
          <p:cNvSpPr/>
          <p:nvPr/>
        </p:nvSpPr>
        <p:spPr>
          <a:xfrm>
            <a:off x="214282" y="6286520"/>
            <a:ext cx="2177840" cy="276999"/>
          </a:xfrm>
          <a:prstGeom prst="rect">
            <a:avLst/>
          </a:prstGeom>
        </p:spPr>
        <p:txBody>
          <a:bodyPr wrap="none">
            <a:spAutoFit/>
          </a:bodyPr>
          <a:lstStyle/>
          <a:p>
            <a:pPr algn="just"/>
            <a:r>
              <a:rPr lang="es-MX" sz="1200" dirty="0" smtClean="0"/>
              <a:t>Fuente: México, ENSANUT 2012</a:t>
            </a:r>
            <a:endParaRPr lang="es-MX" sz="1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428596" y="1357298"/>
          <a:ext cx="8301038" cy="4071966"/>
        </p:xfrm>
        <a:graphic>
          <a:graphicData uri="http://schemas.openxmlformats.org/drawingml/2006/chart">
            <c:chart xmlns:c="http://schemas.openxmlformats.org/drawingml/2006/chart" xmlns:r="http://schemas.openxmlformats.org/officeDocument/2006/relationships" r:id="rId3"/>
          </a:graphicData>
        </a:graphic>
      </p:graphicFrame>
      <p:sp>
        <p:nvSpPr>
          <p:cNvPr id="4" name="3 Título"/>
          <p:cNvSpPr>
            <a:spLocks noGrp="1"/>
          </p:cNvSpPr>
          <p:nvPr>
            <p:ph type="title"/>
          </p:nvPr>
        </p:nvSpPr>
        <p:spPr>
          <a:xfrm>
            <a:off x="142844" y="71414"/>
            <a:ext cx="7249438" cy="654032"/>
          </a:xfrm>
        </p:spPr>
        <p:txBody>
          <a:bodyPr>
            <a:noAutofit/>
          </a:bodyPr>
          <a:lstStyle/>
          <a:p>
            <a:pPr algn="l"/>
            <a:r>
              <a:rPr lang="es-MX" sz="3200" b="1" dirty="0" smtClean="0">
                <a:solidFill>
                  <a:schemeClr val="bg1">
                    <a:lumMod val="50000"/>
                  </a:schemeClr>
                </a:solidFill>
              </a:rPr>
              <a:t>Anemia  Preescolares, Escolares y </a:t>
            </a:r>
            <a:br>
              <a:rPr lang="es-MX" sz="3200" b="1" dirty="0" smtClean="0">
                <a:solidFill>
                  <a:schemeClr val="bg1">
                    <a:lumMod val="50000"/>
                  </a:schemeClr>
                </a:solidFill>
              </a:rPr>
            </a:br>
            <a:r>
              <a:rPr lang="es-MX" sz="3200" b="1" dirty="0" smtClean="0">
                <a:solidFill>
                  <a:schemeClr val="bg1">
                    <a:lumMod val="50000"/>
                  </a:schemeClr>
                </a:solidFill>
              </a:rPr>
              <a:t>Adolescentes</a:t>
            </a:r>
            <a:endParaRPr lang="es-MX" sz="3200" b="1" dirty="0">
              <a:solidFill>
                <a:schemeClr val="bg1">
                  <a:lumMod val="50000"/>
                </a:schemeClr>
              </a:solidFill>
            </a:endParaRPr>
          </a:p>
        </p:txBody>
      </p:sp>
      <p:sp>
        <p:nvSpPr>
          <p:cNvPr id="7" name="6 CuadroTexto"/>
          <p:cNvSpPr txBox="1"/>
          <p:nvPr/>
        </p:nvSpPr>
        <p:spPr>
          <a:xfrm>
            <a:off x="642910" y="5572140"/>
            <a:ext cx="7858180" cy="1200329"/>
          </a:xfrm>
          <a:prstGeom prst="rect">
            <a:avLst/>
          </a:prstGeom>
          <a:noFill/>
        </p:spPr>
        <p:txBody>
          <a:bodyPr wrap="square" rtlCol="0">
            <a:spAutoFit/>
          </a:bodyPr>
          <a:lstStyle/>
          <a:p>
            <a:pPr algn="just">
              <a:buFont typeface="Arial" pitchFamily="34" charset="0"/>
              <a:buChar char="•"/>
            </a:pPr>
            <a:r>
              <a:rPr lang="es-MX" dirty="0" smtClean="0"/>
              <a:t>La anemia en los niños mexicanos </a:t>
            </a:r>
            <a:r>
              <a:rPr lang="es-MX" b="1" dirty="0" smtClean="0"/>
              <a:t>ha tenido una disminución sostenida entre 1999 y 2012</a:t>
            </a:r>
            <a:r>
              <a:rPr lang="es-MX" dirty="0" smtClean="0"/>
              <a:t>. </a:t>
            </a:r>
          </a:p>
          <a:p>
            <a:pPr algn="just">
              <a:buFont typeface="Arial" pitchFamily="34" charset="0"/>
              <a:buChar char="•"/>
            </a:pPr>
            <a:r>
              <a:rPr lang="es-MX" dirty="0" smtClean="0"/>
              <a:t> La </a:t>
            </a:r>
            <a:r>
              <a:rPr lang="es-MX" b="1" dirty="0" smtClean="0"/>
              <a:t>mayor prevalencia </a:t>
            </a:r>
            <a:r>
              <a:rPr lang="es-MX" dirty="0" smtClean="0"/>
              <a:t>de anemia se observó </a:t>
            </a:r>
            <a:r>
              <a:rPr lang="es-MX" b="1" dirty="0" smtClean="0"/>
              <a:t>en el grupo menor de cinco años</a:t>
            </a:r>
            <a:r>
              <a:rPr lang="es-MX" dirty="0" smtClean="0"/>
              <a:t>.</a:t>
            </a:r>
          </a:p>
          <a:p>
            <a:endParaRPr lang="es-MX"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71414"/>
            <a:ext cx="8229600" cy="796908"/>
          </a:xfrm>
        </p:spPr>
        <p:txBody>
          <a:bodyPr>
            <a:noAutofit/>
          </a:bodyPr>
          <a:lstStyle/>
          <a:p>
            <a:pPr algn="l"/>
            <a:r>
              <a:rPr lang="es-MX" sz="2800" b="1" dirty="0" smtClean="0">
                <a:solidFill>
                  <a:schemeClr val="bg1">
                    <a:lumMod val="50000"/>
                  </a:schemeClr>
                </a:solidFill>
              </a:rPr>
              <a:t>Anemia Región Centro</a:t>
            </a:r>
            <a:br>
              <a:rPr lang="es-MX" sz="2800" b="1" dirty="0" smtClean="0">
                <a:solidFill>
                  <a:schemeClr val="bg1">
                    <a:lumMod val="50000"/>
                  </a:schemeClr>
                </a:solidFill>
              </a:rPr>
            </a:br>
            <a:r>
              <a:rPr lang="es-MX" sz="2800" b="1" dirty="0" smtClean="0">
                <a:solidFill>
                  <a:schemeClr val="bg1">
                    <a:lumMod val="50000"/>
                  </a:schemeClr>
                </a:solidFill>
              </a:rPr>
              <a:t>Preescolares, escolares y adolescentes</a:t>
            </a:r>
            <a:endParaRPr lang="es-MX" sz="2800" b="1" dirty="0">
              <a:solidFill>
                <a:schemeClr val="bg1">
                  <a:lumMod val="50000"/>
                </a:schemeClr>
              </a:solidFill>
            </a:endParaRPr>
          </a:p>
        </p:txBody>
      </p:sp>
      <p:graphicFrame>
        <p:nvGraphicFramePr>
          <p:cNvPr id="9" name="8 Gráfico"/>
          <p:cNvGraphicFramePr/>
          <p:nvPr/>
        </p:nvGraphicFramePr>
        <p:xfrm>
          <a:off x="285720" y="1643050"/>
          <a:ext cx="8568952" cy="4071966"/>
        </p:xfrm>
        <a:graphic>
          <a:graphicData uri="http://schemas.openxmlformats.org/drawingml/2006/chart">
            <c:chart xmlns:c="http://schemas.openxmlformats.org/drawingml/2006/chart" xmlns:r="http://schemas.openxmlformats.org/officeDocument/2006/relationships" r:id="rId3"/>
          </a:graphicData>
        </a:graphic>
      </p:graphicFrame>
      <p:sp>
        <p:nvSpPr>
          <p:cNvPr id="11" name="10 Rectángulo"/>
          <p:cNvSpPr/>
          <p:nvPr/>
        </p:nvSpPr>
        <p:spPr>
          <a:xfrm>
            <a:off x="4143372" y="2428868"/>
            <a:ext cx="1440160" cy="3214710"/>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Grp="1" noChangeAspect="1" noChangeArrowheads="1"/>
          </p:cNvPicPr>
          <p:nvPr>
            <p:ph idx="1"/>
          </p:nvPr>
        </p:nvPicPr>
        <p:blipFill>
          <a:blip r:embed="rId3" cstate="print">
            <a:lum bright="-10000" contrast="10000"/>
          </a:blip>
          <a:srcRect/>
          <a:stretch>
            <a:fillRect/>
          </a:stretch>
        </p:blipFill>
        <p:spPr bwMode="auto">
          <a:xfrm>
            <a:off x="488158" y="1501314"/>
            <a:ext cx="8167684" cy="21420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lum bright="-10000" contrast="10000"/>
          </a:blip>
          <a:srcRect/>
          <a:stretch>
            <a:fillRect/>
          </a:stretch>
        </p:blipFill>
        <p:spPr bwMode="auto">
          <a:xfrm>
            <a:off x="539552" y="4335464"/>
            <a:ext cx="8284201" cy="2308246"/>
          </a:xfrm>
          <a:prstGeom prst="rect">
            <a:avLst/>
          </a:prstGeom>
          <a:noFill/>
          <a:ln w="9525">
            <a:noFill/>
            <a:miter lim="800000"/>
            <a:headEnd/>
            <a:tailEnd/>
          </a:ln>
        </p:spPr>
      </p:pic>
      <p:sp>
        <p:nvSpPr>
          <p:cNvPr id="10" name="9 Rectángulo"/>
          <p:cNvSpPr/>
          <p:nvPr/>
        </p:nvSpPr>
        <p:spPr>
          <a:xfrm>
            <a:off x="642910" y="3905912"/>
            <a:ext cx="8028384" cy="523220"/>
          </a:xfrm>
          <a:prstGeom prst="rect">
            <a:avLst/>
          </a:prstGeom>
        </p:spPr>
        <p:txBody>
          <a:bodyPr wrap="square">
            <a:spAutoFit/>
          </a:bodyPr>
          <a:lstStyle/>
          <a:p>
            <a:pPr algn="ctr"/>
            <a:r>
              <a:rPr lang="es-MX" sz="1400" b="1" dirty="0" smtClean="0"/>
              <a:t>Prevalencia nacional de anemia en </a:t>
            </a:r>
            <a:r>
              <a:rPr lang="es-MX" sz="1400" b="1" dirty="0" smtClean="0">
                <a:solidFill>
                  <a:srgbClr val="FF0000"/>
                </a:solidFill>
              </a:rPr>
              <a:t>mujeres no </a:t>
            </a:r>
            <a:r>
              <a:rPr lang="es-MX" sz="1400" b="1" dirty="0" smtClean="0">
                <a:solidFill>
                  <a:srgbClr val="FF0000"/>
                </a:solidFill>
              </a:rPr>
              <a:t>embarazadas </a:t>
            </a:r>
            <a:r>
              <a:rPr lang="es-MX" sz="1400" b="1" dirty="0" smtClean="0"/>
              <a:t>de 12 a 49 años por área (comparación ENN 99, ENSANUT 2006 y ENSANUT 2012)</a:t>
            </a:r>
            <a:endParaRPr lang="es-MX" sz="1400" b="1" dirty="0"/>
          </a:p>
        </p:txBody>
      </p:sp>
      <p:sp>
        <p:nvSpPr>
          <p:cNvPr id="5" name="1 Título"/>
          <p:cNvSpPr txBox="1">
            <a:spLocks/>
          </p:cNvSpPr>
          <p:nvPr/>
        </p:nvSpPr>
        <p:spPr>
          <a:xfrm>
            <a:off x="214282" y="0"/>
            <a:ext cx="8229600" cy="79690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sz="4000" b="1" i="0" u="none" strike="noStrike" kern="1200" cap="none" spc="0" normalizeH="0" baseline="0" noProof="0" dirty="0" smtClean="0">
                <a:ln>
                  <a:noFill/>
                </a:ln>
                <a:solidFill>
                  <a:schemeClr val="bg1">
                    <a:lumMod val="50000"/>
                  </a:schemeClr>
                </a:solidFill>
                <a:effectLst/>
                <a:uLnTx/>
                <a:uFillTx/>
                <a:latin typeface="+mj-lt"/>
                <a:ea typeface="+mj-ea"/>
                <a:cs typeface="+mj-cs"/>
              </a:rPr>
              <a:t>Anemia. </a:t>
            </a:r>
            <a:r>
              <a:rPr lang="es-MX" sz="4000" b="1" dirty="0" smtClean="0">
                <a:solidFill>
                  <a:schemeClr val="bg1">
                    <a:lumMod val="50000"/>
                  </a:schemeClr>
                </a:solidFill>
                <a:latin typeface="+mj-lt"/>
                <a:ea typeface="+mj-ea"/>
                <a:cs typeface="+mj-cs"/>
              </a:rPr>
              <a:t>Mujeres</a:t>
            </a:r>
            <a:endParaRPr kumimoji="0" lang="es-MX" sz="4000" b="1" i="0" u="none" strike="noStrike" kern="1200" cap="none" spc="0" normalizeH="0" baseline="0" noProof="0" dirty="0">
              <a:ln>
                <a:noFill/>
              </a:ln>
              <a:solidFill>
                <a:schemeClr val="bg1">
                  <a:lumMod val="50000"/>
                </a:schemeClr>
              </a:solidFill>
              <a:effectLst/>
              <a:uLnTx/>
              <a:uFillTx/>
              <a:latin typeface="+mj-lt"/>
              <a:ea typeface="+mj-ea"/>
              <a:cs typeface="+mj-cs"/>
            </a:endParaRPr>
          </a:p>
        </p:txBody>
      </p:sp>
      <p:sp>
        <p:nvSpPr>
          <p:cNvPr id="7" name="6 Rectángulo"/>
          <p:cNvSpPr/>
          <p:nvPr/>
        </p:nvSpPr>
        <p:spPr>
          <a:xfrm>
            <a:off x="557808" y="1142984"/>
            <a:ext cx="8028384" cy="523220"/>
          </a:xfrm>
          <a:prstGeom prst="rect">
            <a:avLst/>
          </a:prstGeom>
        </p:spPr>
        <p:txBody>
          <a:bodyPr wrap="square">
            <a:spAutoFit/>
          </a:bodyPr>
          <a:lstStyle/>
          <a:p>
            <a:pPr algn="ctr"/>
            <a:r>
              <a:rPr lang="es-MX" sz="1400" b="1" dirty="0" smtClean="0"/>
              <a:t>Prevalencia nacional de anemia en </a:t>
            </a:r>
            <a:r>
              <a:rPr lang="es-MX" sz="1400" b="1" dirty="0" smtClean="0">
                <a:solidFill>
                  <a:srgbClr val="FF0000"/>
                </a:solidFill>
              </a:rPr>
              <a:t>mujeres embarazadas </a:t>
            </a:r>
            <a:r>
              <a:rPr lang="es-MX" sz="1400" b="1" dirty="0" smtClean="0"/>
              <a:t>de 12 a 49 años por área (comparación ENN 99, ENSANUT 2006 y ENSANUT 2012)</a:t>
            </a:r>
            <a:endParaRPr lang="es-MX" sz="1400" b="1" dirty="0"/>
          </a:p>
        </p:txBody>
      </p:sp>
      <p:cxnSp>
        <p:nvCxnSpPr>
          <p:cNvPr id="12" name="11 Conector recto de flecha"/>
          <p:cNvCxnSpPr/>
          <p:nvPr/>
        </p:nvCxnSpPr>
        <p:spPr>
          <a:xfrm>
            <a:off x="8028384" y="1719048"/>
            <a:ext cx="0" cy="432048"/>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13" name="12 Conector recto de flecha"/>
          <p:cNvCxnSpPr/>
          <p:nvPr/>
        </p:nvCxnSpPr>
        <p:spPr>
          <a:xfrm>
            <a:off x="8100392" y="4854340"/>
            <a:ext cx="0" cy="432048"/>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theme/theme1.xml><?xml version="1.0" encoding="utf-8"?>
<a:theme xmlns:a="http://schemas.openxmlformats.org/drawingml/2006/main" name="Secretaria de Salu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Secretaria de Salud</Template>
  <TotalTime>987</TotalTime>
  <Words>1481</Words>
  <Application>Microsoft Office PowerPoint</Application>
  <PresentationFormat>Presentación en pantalla (4:3)</PresentationFormat>
  <Paragraphs>97</Paragraphs>
  <Slides>12</Slides>
  <Notes>10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Secretaria de Salud</vt:lpstr>
      <vt:lpstr>Diapositiva 1</vt:lpstr>
      <vt:lpstr>Desnutrición</vt:lpstr>
      <vt:lpstr>Desnutrición</vt:lpstr>
      <vt:lpstr>Lactancia Materna</vt:lpstr>
      <vt:lpstr>Lactancia Materna</vt:lpstr>
      <vt:lpstr>Alimentación complementaria</vt:lpstr>
      <vt:lpstr>Anemia  Preescolares, Escolares y  Adolescentes</vt:lpstr>
      <vt:lpstr>Anemia Región Centro Preescolares, escolares y adolescentes</vt:lpstr>
      <vt:lpstr>Diapositiva 9</vt:lpstr>
      <vt:lpstr>Inseguridad alimentaria</vt:lpstr>
      <vt:lpstr>Inseguridad alimentaria</vt:lpstr>
      <vt:lpstr>Cambio en los patrones de  consumo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fabiola.lopezg</dc:creator>
  <cp:lastModifiedBy>fabiola.lopezg</cp:lastModifiedBy>
  <cp:revision>128</cp:revision>
  <dcterms:created xsi:type="dcterms:W3CDTF">2013-07-02T17:04:53Z</dcterms:created>
  <dcterms:modified xsi:type="dcterms:W3CDTF">2013-08-08T19:37:02Z</dcterms:modified>
</cp:coreProperties>
</file>